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14" r:id="rId1"/>
  </p:sldMasterIdLst>
  <p:notesMasterIdLst>
    <p:notesMasterId r:id="rId19"/>
  </p:notesMasterIdLst>
  <p:handoutMasterIdLst>
    <p:handoutMasterId r:id="rId20"/>
  </p:handoutMasterIdLst>
  <p:sldIdLst>
    <p:sldId id="270" r:id="rId2"/>
    <p:sldId id="271" r:id="rId3"/>
    <p:sldId id="261" r:id="rId4"/>
    <p:sldId id="262" r:id="rId5"/>
    <p:sldId id="272" r:id="rId6"/>
    <p:sldId id="263" r:id="rId7"/>
    <p:sldId id="257" r:id="rId8"/>
    <p:sldId id="258" r:id="rId9"/>
    <p:sldId id="259" r:id="rId10"/>
    <p:sldId id="260" r:id="rId11"/>
    <p:sldId id="264" r:id="rId12"/>
    <p:sldId id="265" r:id="rId13"/>
    <p:sldId id="266" r:id="rId14"/>
    <p:sldId id="267" r:id="rId15"/>
    <p:sldId id="273" r:id="rId16"/>
    <p:sldId id="268" r:id="rId17"/>
    <p:sldId id="274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6" autoAdjust="0"/>
    <p:restoredTop sz="79341" autoAdjust="0"/>
  </p:normalViewPr>
  <p:slideViewPr>
    <p:cSldViewPr snapToGrid="0">
      <p:cViewPr varScale="1">
        <p:scale>
          <a:sx n="49" d="100"/>
          <a:sy n="49" d="100"/>
        </p:scale>
        <p:origin x="122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0054282-A511-8C20-E4E4-72385A6384C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24B6D2-E249-DCB6-697A-AE111A1C97C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BF6B10-F302-4540-AAFB-B6085E7A0091}" type="datetimeFigureOut">
              <a:rPr lang="en-US" smtClean="0"/>
              <a:t>10/9/2025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80089E-1705-5291-5D64-5EC4B38F6D0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506A2A-738B-1020-2774-858ED7BFA62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8931E5-D092-4C76-9AA4-868D25C7BC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366691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90DBED-731C-4F7A-9618-5C9DCCF6676A}" type="datetimeFigureOut">
              <a:rPr lang="en-US" smtClean="0"/>
              <a:t>10/9/2025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DFAC29-DC26-4ACA-A4D6-E5BABFDE69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231504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DFAC29-DC26-4ACA-A4D6-E5BABFDE699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3518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Energy sector: Aiming for an 87% GHG emission reduction in 2030 compared to 1990, primarily</a:t>
            </a:r>
          </a:p>
          <a:p>
            <a:r>
              <a:rPr lang="en-US" dirty="0"/>
              <a:t>through decommissioning coal and lignite power plants and expanding renewable energy sources</a:t>
            </a:r>
          </a:p>
          <a:p>
            <a:r>
              <a:rPr lang="en-US" dirty="0"/>
              <a:t>(RES)-based capacities.</a:t>
            </a:r>
            <a:r>
              <a:rPr lang="ro-RO" dirty="0"/>
              <a:t> </a:t>
            </a:r>
            <a:r>
              <a:rPr lang="en-US" dirty="0"/>
              <a:t>Romania's objective is to reach at least 38.3% of renewable energy in gross final energy consumption by</a:t>
            </a:r>
          </a:p>
          <a:p>
            <a:r>
              <a:rPr lang="en-US" dirty="0"/>
              <a:t>2030.</a:t>
            </a:r>
            <a:r>
              <a:rPr lang="ro-RO" dirty="0"/>
              <a:t> </a:t>
            </a:r>
            <a:r>
              <a:rPr lang="en-US" dirty="0"/>
              <a:t>Projections indicate that by 2025, this percentage will reach 31.0%. Notably, increased wind and solar</a:t>
            </a:r>
          </a:p>
          <a:p>
            <a:r>
              <a:rPr lang="en-US" dirty="0"/>
              <a:t>energy generation capacities, along with heat pumps for heating and cooling, will contribute significantly</a:t>
            </a:r>
            <a:r>
              <a:rPr lang="ro-RO" dirty="0"/>
              <a:t>.</a:t>
            </a:r>
            <a:endParaRPr lang="en-US" dirty="0"/>
          </a:p>
          <a:p>
            <a:r>
              <a:rPr lang="en-US" dirty="0"/>
              <a:t>• Transport sector: Seeking an increase of maximum 40% in GHG emissions in 2030 compared to</a:t>
            </a:r>
          </a:p>
          <a:p>
            <a:r>
              <a:rPr lang="en-US" dirty="0"/>
              <a:t>1990, primarily by promoting hybrid and electric vehicles.</a:t>
            </a:r>
          </a:p>
          <a:p>
            <a:r>
              <a:rPr lang="en-US" dirty="0"/>
              <a:t>• Buildings sector: Targeting a 19% reduction in GHG emissions in 2030 compared to 1990 through</a:t>
            </a:r>
          </a:p>
          <a:p>
            <a:r>
              <a:rPr lang="en-US" dirty="0"/>
              <a:t>improved building performance and increased use of heat pumps and solar thermal collectors.</a:t>
            </a:r>
          </a:p>
          <a:p>
            <a:r>
              <a:rPr lang="en-US" dirty="0"/>
              <a:t>• Industry sector: Striving for a 77% GHG emission reduction in 2030 compared to 1990, mainly</a:t>
            </a:r>
          </a:p>
          <a:p>
            <a:r>
              <a:rPr lang="en-US" dirty="0"/>
              <a:t>achieved by replacing fossil fuels with electricity and renewables and enhancing technology</a:t>
            </a:r>
          </a:p>
          <a:p>
            <a:r>
              <a:rPr lang="en-US" dirty="0"/>
              <a:t>efficiency.</a:t>
            </a:r>
          </a:p>
          <a:p>
            <a:r>
              <a:rPr lang="en-US" dirty="0"/>
              <a:t>• Agriculture: Pursuing a 44% GHG emission reduction in 2030 compared to 1990 through appropriate</a:t>
            </a:r>
          </a:p>
          <a:p>
            <a:r>
              <a:rPr lang="en-US" dirty="0"/>
              <a:t>livestock diet and feed management.</a:t>
            </a:r>
          </a:p>
          <a:p>
            <a:r>
              <a:rPr lang="en-US" dirty="0"/>
              <a:t>• LULUCF</a:t>
            </a:r>
            <a:r>
              <a:rPr lang="ro-RO" dirty="0"/>
              <a:t> (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Land Use, Land-Use Change and Forestry</a:t>
            </a:r>
            <a:r>
              <a:rPr lang="ro-RO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lang="en-US" dirty="0"/>
              <a:t>: Aiming for an 87% increase in GHG removals in 2030 compared to 1990, mainly through</a:t>
            </a:r>
          </a:p>
          <a:p>
            <a:r>
              <a:rPr lang="en-US" dirty="0"/>
              <a:t>improved forest fire management.</a:t>
            </a:r>
            <a:r>
              <a:rPr lang="ro-RO" dirty="0"/>
              <a:t> </a:t>
            </a:r>
            <a:r>
              <a:rPr lang="en-US" dirty="0"/>
              <a:t>An important aspect related to the European Commission's recommendation is the LULUCF target for 2030,</a:t>
            </a:r>
          </a:p>
          <a:p>
            <a:r>
              <a:rPr lang="en-US" dirty="0"/>
              <a:t>which requires an additional 2,380 kt CO2 in sinks compared to the 2016-2018 average.</a:t>
            </a:r>
          </a:p>
          <a:p>
            <a:r>
              <a:rPr lang="en-US" dirty="0"/>
              <a:t>• Waste: Targeting a 25% reduction in GHG emissions in 2030 compared to 1990 through proper waste</a:t>
            </a:r>
          </a:p>
          <a:p>
            <a:r>
              <a:rPr lang="en-US" dirty="0"/>
              <a:t>reduction, reuse, and recycling.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DFAC29-DC26-4ACA-A4D6-E5BABFDE6991}" type="slidenum">
              <a:rPr lang="en-US" smtClean="0"/>
              <a:t>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8BCD07-7B40-4BD7-25BD-309F35272C1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6804268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Injection Capacity Obligation (ICO)</a:t>
            </a:r>
            <a:r>
              <a:rPr lang="ro-RO" dirty="0"/>
              <a:t> - </a:t>
            </a:r>
            <a:r>
              <a:rPr lang="en-US" dirty="0"/>
              <a:t>imposed on oil and gas producers based on their share in the EU’s crude oil and natural gas production between 1 January 2020 and 31 December 2023</a:t>
            </a:r>
            <a:endParaRPr lang="ro-R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o-RO" dirty="0" err="1"/>
              <a:t>Delegated</a:t>
            </a:r>
            <a:r>
              <a:rPr lang="ro-RO" dirty="0"/>
              <a:t> Act - https://eur-lex.europa.eu/legal-content/EN/TXT/PDF/?uri=OJ:L_202501479&amp;qid=1758100566080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o-RO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DFAC29-DC26-4ACA-A4D6-E5BABFDE6991}" type="slidenum">
              <a:rPr lang="en-US" smtClean="0"/>
              <a:t>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16678-A11F-1029-6236-5CDEE33F14C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4945895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DFAC29-DC26-4ACA-A4D6-E5BABFDE6991}" type="slidenum">
              <a:rPr lang="en-US" smtClean="0"/>
              <a:t>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75D382-C055-A21B-1B9B-B43F61F3CFF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038810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dirty="0" err="1"/>
              <a:t>EUGeoCapacity</a:t>
            </a:r>
            <a:r>
              <a:rPr lang="en-US" sz="2000" dirty="0"/>
              <a:t> project</a:t>
            </a:r>
            <a:br>
              <a:rPr lang="en-US" sz="2000" dirty="0"/>
            </a:br>
            <a:r>
              <a:rPr lang="en-US" sz="2000" dirty="0"/>
              <a:t>(2006-2008)</a:t>
            </a:r>
            <a:endParaRPr lang="ro-RO" sz="2000" dirty="0"/>
          </a:p>
          <a:p>
            <a:pPr lvl="1"/>
            <a:r>
              <a:rPr lang="en-US" sz="1800" dirty="0"/>
              <a:t>FP6 funded project coordinated by GEUS</a:t>
            </a:r>
            <a:r>
              <a:rPr lang="ro-RO" sz="1800" dirty="0"/>
              <a:t>, </a:t>
            </a:r>
            <a:r>
              <a:rPr lang="en-US" sz="1800" dirty="0"/>
              <a:t>Pan-</a:t>
            </a:r>
            <a:r>
              <a:rPr lang="en-US" sz="1800" dirty="0" err="1"/>
              <a:t>european</a:t>
            </a:r>
            <a:r>
              <a:rPr lang="en-US" sz="1800" dirty="0"/>
              <a:t> – 26 partners from 21 countries</a:t>
            </a:r>
          </a:p>
          <a:p>
            <a:pPr lvl="1"/>
            <a:r>
              <a:rPr lang="en-US" sz="1800" dirty="0"/>
              <a:t>Primary objective: evaluation of CO</a:t>
            </a:r>
            <a:r>
              <a:rPr lang="en-US" sz="1800" baseline="-25000" dirty="0"/>
              <a:t>2</a:t>
            </a:r>
            <a:r>
              <a:rPr lang="en-US" sz="1800" dirty="0"/>
              <a:t> geological storage capacity at European level</a:t>
            </a:r>
          </a:p>
          <a:p>
            <a:pPr lvl="1"/>
            <a:r>
              <a:rPr lang="en-US" sz="1800" dirty="0"/>
              <a:t>Romanian contribution provided by </a:t>
            </a:r>
            <a:r>
              <a:rPr lang="en-US" sz="1800" dirty="0" err="1"/>
              <a:t>GeoEcoMar</a:t>
            </a:r>
            <a:r>
              <a:rPr lang="ro-RO" sz="1800" dirty="0"/>
              <a:t>, s</a:t>
            </a:r>
            <a:r>
              <a:rPr lang="en-US" sz="1800" dirty="0"/>
              <a:t>election of potential storage areas at country level – only onshore for Romania</a:t>
            </a:r>
            <a:endParaRPr lang="ro-RO" sz="1800" dirty="0"/>
          </a:p>
          <a:p>
            <a:r>
              <a:rPr lang="ro-RO" sz="2200" dirty="0"/>
              <a:t>CO2 Stop - CO2 </a:t>
            </a:r>
            <a:r>
              <a:rPr lang="ro-RO" sz="2200" dirty="0" err="1"/>
              <a:t>Storage</a:t>
            </a:r>
            <a:r>
              <a:rPr lang="ro-RO" sz="2200" dirty="0"/>
              <a:t> </a:t>
            </a:r>
            <a:r>
              <a:rPr lang="ro-RO" sz="2200" dirty="0" err="1"/>
              <a:t>Potential</a:t>
            </a:r>
            <a:r>
              <a:rPr lang="ro-RO" sz="2200" dirty="0"/>
              <a:t> in Europe </a:t>
            </a:r>
          </a:p>
          <a:p>
            <a:pPr lvl="1"/>
            <a:r>
              <a:rPr lang="en-US" sz="1800" dirty="0"/>
              <a:t>Re-estimation of storage capacity</a:t>
            </a:r>
            <a:r>
              <a:rPr lang="ro-RO" sz="1800" dirty="0"/>
              <a:t>, </a:t>
            </a:r>
            <a:r>
              <a:rPr lang="en-US" sz="1800" dirty="0"/>
              <a:t>Database with potential storage locations </a:t>
            </a:r>
          </a:p>
          <a:p>
            <a:pPr lvl="1"/>
            <a:r>
              <a:rPr lang="en-US" sz="1800" dirty="0"/>
              <a:t>GIS database publicly available</a:t>
            </a:r>
            <a:r>
              <a:rPr lang="ro-RO" sz="1800" dirty="0"/>
              <a:t> t</a:t>
            </a:r>
            <a:r>
              <a:rPr lang="en-US" sz="1800" dirty="0"/>
              <a:t>o feed the European CO2 storage Atlas</a:t>
            </a:r>
          </a:p>
          <a:p>
            <a:pPr lvl="1"/>
            <a:r>
              <a:rPr lang="en-US" sz="1800" dirty="0"/>
              <a:t>Romania – re-evaluation of </a:t>
            </a:r>
            <a:r>
              <a:rPr lang="en-US" sz="1800" dirty="0" err="1"/>
              <a:t>EUGeoCapacity</a:t>
            </a:r>
            <a:r>
              <a:rPr lang="en-US" sz="1800" dirty="0"/>
              <a:t> formations and sites</a:t>
            </a:r>
            <a:endParaRPr lang="ro-RO" sz="18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DFAC29-DC26-4ACA-A4D6-E5BABFDE6991}" type="slidenum">
              <a:rPr lang="en-US" smtClean="0"/>
              <a:t>10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73E817-093A-F873-3D09-FA38D1014F0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3225206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DFAC29-DC26-4ACA-A4D6-E5BABFDE699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901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Assessment of geological storage potential</a:t>
            </a:r>
            <a:r>
              <a:rPr lang="ro-RO" dirty="0"/>
              <a:t> </a:t>
            </a:r>
            <a:r>
              <a:rPr lang="ro-RO" dirty="0" err="1"/>
              <a:t>and</a:t>
            </a:r>
            <a:r>
              <a:rPr lang="ro-RO" dirty="0"/>
              <a:t> </a:t>
            </a:r>
            <a:r>
              <a:rPr lang="ro-RO" dirty="0" err="1"/>
              <a:t>reevaluation</a:t>
            </a:r>
            <a:r>
              <a:rPr lang="ro-RO" dirty="0"/>
              <a:t> of </a:t>
            </a:r>
            <a:r>
              <a:rPr lang="ro-RO" dirty="0" err="1"/>
              <a:t>available</a:t>
            </a:r>
            <a:r>
              <a:rPr lang="ro-RO" dirty="0"/>
              <a:t> </a:t>
            </a:r>
            <a:r>
              <a:rPr lang="ro-RO" dirty="0" err="1"/>
              <a:t>storage</a:t>
            </a:r>
            <a:r>
              <a:rPr lang="ro-RO" dirty="0"/>
              <a:t> </a:t>
            </a:r>
            <a:r>
              <a:rPr lang="ro-RO" dirty="0" err="1"/>
              <a:t>capacity</a:t>
            </a:r>
            <a:endParaRPr lang="ro-RO" dirty="0"/>
          </a:p>
          <a:p>
            <a:r>
              <a:rPr lang="en-US" dirty="0"/>
              <a:t>Development of a comprehensive national carbon management strategy,</a:t>
            </a:r>
            <a:r>
              <a:rPr lang="ro-RO" dirty="0"/>
              <a:t> </a:t>
            </a:r>
            <a:r>
              <a:rPr lang="en-US" dirty="0"/>
              <a:t>integrating CCUS in alignment with other strategies such as hydrogen</a:t>
            </a:r>
            <a:r>
              <a:rPr lang="ro-RO" dirty="0"/>
              <a:t> </a:t>
            </a:r>
            <a:r>
              <a:rPr lang="en-US" dirty="0"/>
              <a:t>while emphasizing geological storage potential and detailing internal</a:t>
            </a:r>
            <a:r>
              <a:rPr lang="ro-RO" dirty="0"/>
              <a:t> </a:t>
            </a:r>
            <a:r>
              <a:rPr lang="en-US" dirty="0"/>
              <a:t>storage capacity, projected injection volumes up to 2030/2050, transport</a:t>
            </a:r>
            <a:r>
              <a:rPr lang="ro-RO" dirty="0"/>
              <a:t> </a:t>
            </a:r>
            <a:r>
              <a:rPr lang="en-US" dirty="0"/>
              <a:t>infrastructure, and financing mechanisms.</a:t>
            </a:r>
          </a:p>
          <a:p>
            <a:r>
              <a:rPr lang="en-US" dirty="0"/>
              <a:t>Establishing an appropriate regulatory framework and new legislation in</a:t>
            </a:r>
            <a:r>
              <a:rPr lang="ro-RO" dirty="0"/>
              <a:t> </a:t>
            </a:r>
            <a:r>
              <a:rPr lang="en-US" dirty="0"/>
              <a:t>line with European and national targets, including the implementation of</a:t>
            </a:r>
            <a:r>
              <a:rPr lang="ro-RO" dirty="0"/>
              <a:t> </a:t>
            </a:r>
            <a:r>
              <a:rPr lang="en-US" dirty="0"/>
              <a:t>the EU Net Zero Industry Act (NZIA Regulation), declaring CCUS projects</a:t>
            </a:r>
            <a:r>
              <a:rPr lang="ro-RO" dirty="0"/>
              <a:t> </a:t>
            </a:r>
            <a:r>
              <a:rPr lang="en-US" dirty="0"/>
              <a:t>as strategic, and implementing a simplified authorization process.</a:t>
            </a:r>
          </a:p>
          <a:p>
            <a:r>
              <a:rPr lang="en-US" dirty="0"/>
              <a:t>Development of financing and co-financing feasibility studies, focusing</a:t>
            </a:r>
            <a:r>
              <a:rPr lang="ro-RO" dirty="0"/>
              <a:t> </a:t>
            </a:r>
            <a:r>
              <a:rPr lang="en-US" dirty="0"/>
              <a:t>on onshore storage and potential industrial hubs for CCUS projects.</a:t>
            </a:r>
          </a:p>
          <a:p>
            <a:r>
              <a:rPr lang="en-US" dirty="0"/>
              <a:t>Presentation of available funding sources for CCS, ensuring quick</a:t>
            </a:r>
            <a:r>
              <a:rPr lang="ro-RO" dirty="0"/>
              <a:t> </a:t>
            </a:r>
            <a:r>
              <a:rPr lang="en-US" dirty="0"/>
              <a:t>access to European funds and utilizing EU ETS revenues for advancing</a:t>
            </a:r>
            <a:r>
              <a:rPr lang="ro-RO" dirty="0"/>
              <a:t> </a:t>
            </a:r>
            <a:r>
              <a:rPr lang="en-US" dirty="0"/>
              <a:t>CCS in Romania.</a:t>
            </a:r>
          </a:p>
          <a:p>
            <a:r>
              <a:rPr lang="en-US" dirty="0"/>
              <a:t>Enhancing institutional capacity for CCUS development, including</a:t>
            </a:r>
            <a:r>
              <a:rPr lang="ro-RO" dirty="0"/>
              <a:t> </a:t>
            </a:r>
            <a:r>
              <a:rPr lang="en-US" dirty="0"/>
              <a:t>funding attraction, project monitoring, and participation in knowledge</a:t>
            </a:r>
            <a:r>
              <a:rPr lang="ro-RO" dirty="0"/>
              <a:t> </a:t>
            </a:r>
            <a:r>
              <a:rPr lang="en-US" dirty="0"/>
              <a:t>exchange at European and international levels by 2025.</a:t>
            </a:r>
          </a:p>
          <a:p>
            <a:r>
              <a:rPr lang="en-US" dirty="0"/>
              <a:t>Development of a program for public involvement to raise awareness</a:t>
            </a:r>
            <a:r>
              <a:rPr lang="ro-RO" dirty="0"/>
              <a:t> </a:t>
            </a:r>
            <a:r>
              <a:rPr lang="en-US" dirty="0"/>
              <a:t>about the necessity of CCUS technologies, their benefits for CO</a:t>
            </a:r>
            <a:r>
              <a:rPr lang="en-US" baseline="-25000" dirty="0"/>
              <a:t>2</a:t>
            </a:r>
            <a:r>
              <a:rPr lang="ro-RO" dirty="0"/>
              <a:t> </a:t>
            </a:r>
            <a:r>
              <a:rPr lang="en-US" dirty="0"/>
              <a:t>reduction, and their economic advantages while considering </a:t>
            </a:r>
            <a:r>
              <a:rPr lang="en-US" dirty="0" err="1"/>
              <a:t>crossborder</a:t>
            </a:r>
            <a:r>
              <a:rPr lang="en-US" dirty="0"/>
              <a:t> dimensions.</a:t>
            </a:r>
          </a:p>
          <a:p>
            <a:r>
              <a:rPr lang="en-US" dirty="0"/>
              <a:t>Opening financing opportunities through the Modernization Fund for CO</a:t>
            </a:r>
            <a:r>
              <a:rPr lang="en-US" baseline="-25000" dirty="0"/>
              <a:t>2</a:t>
            </a:r>
            <a:r>
              <a:rPr lang="ro-RO" dirty="0"/>
              <a:t> </a:t>
            </a:r>
            <a:r>
              <a:rPr lang="en-US" dirty="0"/>
              <a:t>capture, transport, use, and storage projects until 2025.</a:t>
            </a:r>
          </a:p>
          <a:p>
            <a:r>
              <a:rPr lang="en-US" dirty="0"/>
              <a:t>Ensuring necessary insurance for CO</a:t>
            </a:r>
            <a:r>
              <a:rPr lang="en-US" baseline="-25000" dirty="0"/>
              <a:t>2</a:t>
            </a:r>
            <a:r>
              <a:rPr lang="en-US" dirty="0"/>
              <a:t> transport infrastructure</a:t>
            </a:r>
            <a:r>
              <a:rPr lang="ro-RO" dirty="0"/>
              <a:t> </a:t>
            </a:r>
            <a:r>
              <a:rPr lang="en-US" dirty="0"/>
              <a:t>advancement and co-financing at least three CCUS projects by 2027.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DFAC29-DC26-4ACA-A4D6-E5BABFDE699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2503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10/10/2025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BALTIC CARBON FORUM 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9BF61-09AC-4EA3-AAD3-A164C9C38B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399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10/10/2025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BALTIC CARBON FORUM 2025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9BF61-09AC-4EA3-AAD3-A164C9C38B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932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10/10/2025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BALTIC CARBON FORUM 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9BF61-09AC-4EA3-AAD3-A164C9C38B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9904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buNone/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10/10/2025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BALTIC CARBON FORUM 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9BF61-09AC-4EA3-AAD3-A164C9C38B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9153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10/10/2025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BALTIC CARBON FORUM 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9BF61-09AC-4EA3-AAD3-A164C9C38B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0034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10/10/2025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BALTIC CARBON FORUM 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9BF61-09AC-4EA3-AAD3-A164C9C38B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7159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10/10/2025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BALTIC CARBON FORUM 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9BF61-09AC-4EA3-AAD3-A164C9C38B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9153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10/10/2025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BALTIC CARBON FORUM 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9BF61-09AC-4EA3-AAD3-A164C9C38B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8910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10/10/2025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BALTIC CARBON FORUM 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9BF61-09AC-4EA3-AAD3-A164C9C38B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495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10/10/2025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BALTIC CARBON FORUM 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9BF61-09AC-4EA3-AAD3-A164C9C38B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076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10/10/2025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BALTIC CARBON FORUM 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9BF61-09AC-4EA3-AAD3-A164C9C38B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8765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10/10/2025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BALTIC CARBON FORUM 2025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9BF61-09AC-4EA3-AAD3-A164C9C38B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78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10/10/2025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BALTIC CARBON FORUM 2025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9BF61-09AC-4EA3-AAD3-A164C9C38B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283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10/10/2025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BALTIC CARBON FORUM 2025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9BF61-09AC-4EA3-AAD3-A164C9C38B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1174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10/10/2025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BALTIC CARBON FORUM 2025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9BF61-09AC-4EA3-AAD3-A164C9C38B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417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10/10/2025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BALTIC CARBON FORUM 2025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9BF61-09AC-4EA3-AAD3-A164C9C38B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806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r>
              <a:rPr lang="en-US"/>
              <a:t>10/10/2025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r>
              <a:rPr lang="en-US"/>
              <a:t>BALTIC CARBON FORUM 2025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1339BF61-09AC-4EA3-AAD3-A164C9C38B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201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r>
              <a:rPr lang="en-US"/>
              <a:t>10/10/2025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r>
              <a:rPr lang="en-US"/>
              <a:t>BALTIC CARBON FORUM 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1339BF61-09AC-4EA3-AAD3-A164C9C38B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98041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15" r:id="rId1"/>
    <p:sldLayoutId id="2147484016" r:id="rId2"/>
    <p:sldLayoutId id="2147484017" r:id="rId3"/>
    <p:sldLayoutId id="2147484018" r:id="rId4"/>
    <p:sldLayoutId id="2147484019" r:id="rId5"/>
    <p:sldLayoutId id="2147484020" r:id="rId6"/>
    <p:sldLayoutId id="2147484021" r:id="rId7"/>
    <p:sldLayoutId id="2147484022" r:id="rId8"/>
    <p:sldLayoutId id="2147484023" r:id="rId9"/>
    <p:sldLayoutId id="2147484024" r:id="rId10"/>
    <p:sldLayoutId id="2147484025" r:id="rId11"/>
    <p:sldLayoutId id="2147484026" r:id="rId12"/>
    <p:sldLayoutId id="2147484027" r:id="rId13"/>
    <p:sldLayoutId id="2147484028" r:id="rId14"/>
    <p:sldLayoutId id="2147484029" r:id="rId15"/>
    <p:sldLayoutId id="2147484030" r:id="rId16"/>
    <p:sldLayoutId id="2147484031" r:id="rId17"/>
  </p:sldLayoutIdLst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setis.ec.europa.eu/european-CO2-storage-database_en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s://climate.ec.europa.eu/document/download/0638a76f-46c4-473b-8735-20ee6659287f_en?filename=RO_NZIA_Art.21_2024_combined_PDF.pdf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mailto:alexandra.dudu@geoecomar.ro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0A0892-35A0-58ED-E977-D27F2AFA1B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CEA07C-1200-CF6F-05A7-B2C59B5DF6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o-RO" dirty="0"/>
              <a:t>CCS </a:t>
            </a:r>
            <a:r>
              <a:rPr lang="ro-RO" dirty="0" err="1"/>
              <a:t>activities</a:t>
            </a:r>
            <a:r>
              <a:rPr lang="ro-RO" dirty="0"/>
              <a:t> in Romania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9557FC-C9A0-1152-9502-E597718684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lvl="1"/>
            <a:r>
              <a:rPr lang="ro-RO" dirty="0"/>
              <a:t>Alexandra-Constanța Dudu, Corina Avram, Constantin Ștefan Sava, Gabriel Iordache, Lia Stelea, Sorin Anghel , Andrei-Gabriel Dragoș, Bogdan-Marius </a:t>
            </a:r>
            <a:r>
              <a:rPr lang="ro-RO" dirty="0" err="1"/>
              <a:t>Bărăităreanu</a:t>
            </a:r>
            <a:r>
              <a:rPr lang="ro-RO" dirty="0"/>
              <a:t> </a:t>
            </a:r>
          </a:p>
          <a:p>
            <a:endParaRPr lang="ro-RO" dirty="0"/>
          </a:p>
          <a:p>
            <a:endParaRPr lang="en-US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81874AB-CB6F-A910-523F-61A6AC5268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4994" y="4788950"/>
            <a:ext cx="2392539" cy="1459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4775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62FF1C-8D6B-58E4-E02A-26839047D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9508" y="133703"/>
            <a:ext cx="5550225" cy="1325563"/>
          </a:xfrm>
        </p:spPr>
        <p:txBody>
          <a:bodyPr/>
          <a:lstStyle/>
          <a:p>
            <a:r>
              <a:rPr lang="ro-RO" dirty="0" err="1"/>
              <a:t>Onshore</a:t>
            </a:r>
            <a:r>
              <a:rPr lang="ro-RO" dirty="0"/>
              <a:t> </a:t>
            </a:r>
            <a:r>
              <a:rPr lang="ro-RO" dirty="0" err="1"/>
              <a:t>storage</a:t>
            </a:r>
            <a:r>
              <a:rPr lang="ro-RO" dirty="0"/>
              <a:t> </a:t>
            </a:r>
            <a:r>
              <a:rPr lang="ro-RO" dirty="0" err="1"/>
              <a:t>possibilities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569A9D-9DC4-7C66-1F7E-608B7A06B6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4530" y="1546860"/>
            <a:ext cx="6141720" cy="1746286"/>
          </a:xfrm>
        </p:spPr>
        <p:txBody>
          <a:bodyPr>
            <a:normAutofit/>
          </a:bodyPr>
          <a:lstStyle/>
          <a:p>
            <a:r>
              <a:rPr lang="en-US" sz="2000" dirty="0" err="1"/>
              <a:t>EUGeoCapacity</a:t>
            </a:r>
            <a:r>
              <a:rPr lang="en-US" sz="2000" dirty="0"/>
              <a:t> project</a:t>
            </a:r>
            <a:r>
              <a:rPr lang="ro-RO" sz="2000" dirty="0"/>
              <a:t> </a:t>
            </a:r>
            <a:r>
              <a:rPr lang="en-US" sz="2000" dirty="0"/>
              <a:t>(2006-2008)</a:t>
            </a:r>
            <a:endParaRPr lang="ro-RO" sz="2000" dirty="0"/>
          </a:p>
          <a:p>
            <a:r>
              <a:rPr lang="ro-RO" sz="2200" dirty="0"/>
              <a:t>CO2 Stop - CO2 </a:t>
            </a:r>
            <a:r>
              <a:rPr lang="ro-RO" sz="2200" dirty="0" err="1"/>
              <a:t>Storage</a:t>
            </a:r>
            <a:r>
              <a:rPr lang="ro-RO" sz="2200" dirty="0"/>
              <a:t> </a:t>
            </a:r>
            <a:r>
              <a:rPr lang="ro-RO" sz="2200" dirty="0" err="1"/>
              <a:t>Potential</a:t>
            </a:r>
            <a:r>
              <a:rPr lang="ro-RO" sz="2200" dirty="0"/>
              <a:t> in Europe </a:t>
            </a:r>
          </a:p>
          <a:p>
            <a:pPr lvl="1"/>
            <a:endParaRPr lang="en-US" sz="1800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6B979FB-3447-4B5D-E87D-0ECE3FCCCF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1256" y="133703"/>
            <a:ext cx="4676037" cy="585266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1D79864-AEA7-18EF-8803-037F59B1C43D}"/>
              </a:ext>
            </a:extLst>
          </p:cNvPr>
          <p:cNvSpPr txBox="1"/>
          <p:nvPr/>
        </p:nvSpPr>
        <p:spPr>
          <a:xfrm>
            <a:off x="8602459" y="6176963"/>
            <a:ext cx="26639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400" i="1" dirty="0" err="1"/>
              <a:t>EuGeoCapacity</a:t>
            </a:r>
            <a:r>
              <a:rPr lang="ro-RO" sz="1400" i="1" dirty="0"/>
              <a:t>, 2009</a:t>
            </a:r>
            <a:endParaRPr lang="en-US" sz="1400" i="1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CB5FC29-3E3F-C3AA-4ED9-9D462AB52D74}"/>
              </a:ext>
            </a:extLst>
          </p:cNvPr>
          <p:cNvSpPr txBox="1">
            <a:spLocks/>
          </p:cNvSpPr>
          <p:nvPr/>
        </p:nvSpPr>
        <p:spPr>
          <a:xfrm>
            <a:off x="875431" y="4225608"/>
            <a:ext cx="4518378" cy="188277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Estimation of </a:t>
            </a:r>
            <a:r>
              <a:rPr lang="ro-RO" sz="2000" b="1" dirty="0" err="1">
                <a:solidFill>
                  <a:srgbClr val="00B0F0"/>
                </a:solidFill>
              </a:rPr>
              <a:t>theoretical</a:t>
            </a:r>
            <a:r>
              <a:rPr lang="ro-RO" sz="2000" b="1" dirty="0">
                <a:solidFill>
                  <a:srgbClr val="00B0F0"/>
                </a:solidFill>
              </a:rPr>
              <a:t> </a:t>
            </a:r>
            <a:r>
              <a:rPr lang="en-US" sz="2000" dirty="0"/>
              <a:t>CO</a:t>
            </a:r>
            <a:r>
              <a:rPr lang="en-US" sz="2000" baseline="-25000" dirty="0"/>
              <a:t>2</a:t>
            </a:r>
            <a:r>
              <a:rPr lang="en-US" sz="2000" dirty="0"/>
              <a:t> geological storage capacity for Romania</a:t>
            </a:r>
            <a:r>
              <a:rPr lang="ro-RO" sz="2000" dirty="0"/>
              <a:t> (2009)</a:t>
            </a:r>
            <a:endParaRPr lang="en-US" sz="2000" dirty="0"/>
          </a:p>
          <a:p>
            <a:pPr lvl="1"/>
            <a:r>
              <a:rPr lang="en-US" sz="1800" dirty="0"/>
              <a:t>18 Gt deep saline aquifers (regional aquifers extended at the level of suitable formations)</a:t>
            </a:r>
          </a:p>
          <a:p>
            <a:pPr lvl="1"/>
            <a:r>
              <a:rPr lang="en-US" sz="1800" dirty="0"/>
              <a:t>4 Gt hydrocarbon fields (all)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8D011DC-4F5D-E894-FE69-AC26B49D457E}"/>
              </a:ext>
            </a:extLst>
          </p:cNvPr>
          <p:cNvSpPr txBox="1"/>
          <p:nvPr/>
        </p:nvSpPr>
        <p:spPr>
          <a:xfrm>
            <a:off x="429524" y="2652989"/>
            <a:ext cx="64459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>
                <a:hlinkClick r:id="rId4"/>
              </a:rPr>
              <a:t>https://setis.ec.europa.eu/european-CO2-storage-database_en</a:t>
            </a:r>
            <a:r>
              <a:rPr lang="ro-RO" sz="1400" i="1" dirty="0"/>
              <a:t> </a:t>
            </a:r>
            <a:endParaRPr lang="en-US" sz="1400" i="1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C8A818B-81E2-A602-053D-D72B530DCD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37833" y="6492770"/>
            <a:ext cx="7543800" cy="365125"/>
          </a:xfrm>
        </p:spPr>
        <p:txBody>
          <a:bodyPr/>
          <a:lstStyle/>
          <a:p>
            <a:pPr algn="ctr"/>
            <a:r>
              <a:rPr lang="en-US" dirty="0"/>
              <a:t>BALTIC CARBON FORUM 2025</a:t>
            </a:r>
          </a:p>
        </p:txBody>
      </p:sp>
    </p:spTree>
    <p:extLst>
      <p:ext uri="{BB962C8B-B14F-4D97-AF65-F5344CB8AC3E}">
        <p14:creationId xmlns:p14="http://schemas.microsoft.com/office/powerpoint/2010/main" val="20881302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E37CE-872F-6D1A-1A59-97166ED8E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565" y="199883"/>
            <a:ext cx="9905998" cy="1905000"/>
          </a:xfrm>
        </p:spPr>
        <p:txBody>
          <a:bodyPr/>
          <a:lstStyle/>
          <a:p>
            <a:r>
              <a:rPr lang="ro-RO" dirty="0" err="1"/>
              <a:t>Offshore</a:t>
            </a:r>
            <a:r>
              <a:rPr lang="ro-RO" dirty="0"/>
              <a:t> </a:t>
            </a:r>
            <a:r>
              <a:rPr lang="ro-RO" dirty="0" err="1"/>
              <a:t>storage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16E12B-2579-3CA0-F7A9-DBC0F90C24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440" y="2162031"/>
            <a:ext cx="4351812" cy="3124201"/>
          </a:xfrm>
        </p:spPr>
        <p:txBody>
          <a:bodyPr/>
          <a:lstStyle/>
          <a:p>
            <a:r>
              <a:rPr lang="ro-RO" dirty="0" err="1"/>
              <a:t>Many</a:t>
            </a:r>
            <a:r>
              <a:rPr lang="ro-RO" dirty="0"/>
              <a:t> </a:t>
            </a:r>
            <a:r>
              <a:rPr lang="ro-RO" dirty="0" err="1"/>
              <a:t>hydrocarbon</a:t>
            </a:r>
            <a:r>
              <a:rPr lang="ro-RO" dirty="0"/>
              <a:t> </a:t>
            </a:r>
            <a:r>
              <a:rPr lang="ro-RO" dirty="0" err="1"/>
              <a:t>fields</a:t>
            </a:r>
            <a:endParaRPr lang="ro-RO" dirty="0"/>
          </a:p>
          <a:p>
            <a:r>
              <a:rPr lang="ro-RO" dirty="0"/>
              <a:t>Non-productive </a:t>
            </a:r>
            <a:r>
              <a:rPr lang="ro-RO" dirty="0" err="1"/>
              <a:t>structures</a:t>
            </a:r>
            <a:r>
              <a:rPr lang="ro-RO" dirty="0"/>
              <a:t> – </a:t>
            </a:r>
            <a:r>
              <a:rPr lang="ro-RO" dirty="0" err="1"/>
              <a:t>posiible</a:t>
            </a:r>
            <a:r>
              <a:rPr lang="ro-RO" dirty="0"/>
              <a:t> </a:t>
            </a:r>
            <a:r>
              <a:rPr lang="ro-RO" dirty="0" err="1"/>
              <a:t>deep</a:t>
            </a:r>
            <a:r>
              <a:rPr lang="ro-RO" dirty="0"/>
              <a:t> saline </a:t>
            </a:r>
            <a:r>
              <a:rPr lang="ro-RO" dirty="0" err="1"/>
              <a:t>aquifers</a:t>
            </a:r>
            <a:endParaRPr lang="ro-RO" dirty="0"/>
          </a:p>
          <a:p>
            <a:r>
              <a:rPr lang="ro-RO" dirty="0" err="1"/>
              <a:t>Research</a:t>
            </a:r>
            <a:r>
              <a:rPr lang="ro-RO" dirty="0"/>
              <a:t> </a:t>
            </a:r>
            <a:r>
              <a:rPr lang="ro-RO" dirty="0" err="1"/>
              <a:t>started</a:t>
            </a:r>
            <a:r>
              <a:rPr lang="ro-RO" dirty="0"/>
              <a:t> in 2017 (PN 16450303)</a:t>
            </a:r>
          </a:p>
          <a:p>
            <a:r>
              <a:rPr lang="ro-RO" dirty="0" err="1"/>
              <a:t>Research</a:t>
            </a:r>
            <a:r>
              <a:rPr lang="ro-RO" dirty="0"/>
              <a:t> </a:t>
            </a:r>
            <a:r>
              <a:rPr lang="ro-RO" dirty="0" err="1"/>
              <a:t>done</a:t>
            </a:r>
            <a:r>
              <a:rPr lang="ro-RO" dirty="0"/>
              <a:t> in </a:t>
            </a:r>
            <a:r>
              <a:rPr lang="ro-RO" dirty="0" err="1"/>
              <a:t>the</a:t>
            </a:r>
            <a:r>
              <a:rPr lang="ro-RO" dirty="0"/>
              <a:t> </a:t>
            </a:r>
            <a:r>
              <a:rPr lang="ro-RO" dirty="0" err="1"/>
              <a:t>past</a:t>
            </a:r>
            <a:r>
              <a:rPr lang="ro-RO" dirty="0"/>
              <a:t> </a:t>
            </a:r>
            <a:r>
              <a:rPr lang="ro-RO" dirty="0" err="1"/>
              <a:t>years</a:t>
            </a:r>
            <a:r>
              <a:rPr lang="ro-RO" dirty="0"/>
              <a:t> </a:t>
            </a:r>
            <a:r>
              <a:rPr lang="ro-RO" dirty="0" err="1"/>
              <a:t>by</a:t>
            </a:r>
            <a:r>
              <a:rPr lang="ro-RO" dirty="0"/>
              <a:t> </a:t>
            </a:r>
            <a:r>
              <a:rPr lang="ro-RO" dirty="0" err="1"/>
              <a:t>oil</a:t>
            </a:r>
            <a:r>
              <a:rPr lang="ro-RO" dirty="0"/>
              <a:t> </a:t>
            </a:r>
            <a:r>
              <a:rPr lang="ro-RO" dirty="0" err="1"/>
              <a:t>and</a:t>
            </a:r>
            <a:r>
              <a:rPr lang="ro-RO" dirty="0"/>
              <a:t> gas </a:t>
            </a:r>
            <a:r>
              <a:rPr lang="ro-RO" dirty="0" err="1"/>
              <a:t>companies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EBE38D-24F1-29CD-C730-4FC5296C60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322512" y="6353316"/>
            <a:ext cx="7543800" cy="365125"/>
          </a:xfrm>
        </p:spPr>
        <p:txBody>
          <a:bodyPr/>
          <a:lstStyle/>
          <a:p>
            <a:pPr algn="ctr"/>
            <a:r>
              <a:rPr lang="en-US" dirty="0"/>
              <a:t>BALTIC CARBON FORUM 2025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E719C85-A383-064E-B3DD-DEDE6E9100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6749" y="1269980"/>
            <a:ext cx="6831401" cy="465825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60ECEF2-9681-4783-BF8B-FF11C0E24D86}"/>
              </a:ext>
            </a:extLst>
          </p:cNvPr>
          <p:cNvSpPr txBox="1"/>
          <p:nvPr/>
        </p:nvSpPr>
        <p:spPr>
          <a:xfrm>
            <a:off x="9217530" y="6053586"/>
            <a:ext cx="27652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o-RO" i="1" dirty="0"/>
              <a:t>PN 16450303, 2017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9390752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064886-73E7-5C57-8FCD-C844BB20E7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3610" y="124020"/>
            <a:ext cx="2809613" cy="1518313"/>
          </a:xfrm>
        </p:spPr>
        <p:txBody>
          <a:bodyPr>
            <a:normAutofit fontScale="90000"/>
          </a:bodyPr>
          <a:lstStyle/>
          <a:p>
            <a:r>
              <a:rPr lang="ro-RO" dirty="0"/>
              <a:t>OLD </a:t>
            </a:r>
            <a:r>
              <a:rPr lang="ro-RO" dirty="0" err="1"/>
              <a:t>Projects</a:t>
            </a:r>
            <a:r>
              <a:rPr lang="ro-RO" dirty="0"/>
              <a:t> – GETICA CCS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0BB03C-EA5B-A440-5702-4D250B6E29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3610" y="1896643"/>
            <a:ext cx="3027978" cy="3959776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>
                <a:solidFill>
                  <a:srgbClr val="00B0F0"/>
                </a:solidFill>
              </a:rPr>
              <a:t>Capture: </a:t>
            </a:r>
            <a:r>
              <a:rPr lang="en-US" dirty="0" err="1"/>
              <a:t>Turceni</a:t>
            </a:r>
            <a:r>
              <a:rPr lang="en-US" dirty="0"/>
              <a:t> – 1.5 Mt/y</a:t>
            </a:r>
          </a:p>
          <a:p>
            <a:r>
              <a:rPr lang="en-US" b="1" dirty="0">
                <a:solidFill>
                  <a:srgbClr val="00B0F0"/>
                </a:solidFill>
              </a:rPr>
              <a:t>Transport:</a:t>
            </a:r>
            <a:r>
              <a:rPr lang="en-US" dirty="0"/>
              <a:t> onshore pipelines</a:t>
            </a:r>
          </a:p>
          <a:p>
            <a:r>
              <a:rPr lang="en-US" b="1" dirty="0">
                <a:solidFill>
                  <a:srgbClr val="00B0F0"/>
                </a:solidFill>
              </a:rPr>
              <a:t>Storage:</a:t>
            </a:r>
            <a:r>
              <a:rPr lang="en-US" dirty="0"/>
              <a:t> deep saline aquifers</a:t>
            </a:r>
          </a:p>
          <a:p>
            <a:r>
              <a:rPr lang="en-US" dirty="0"/>
              <a:t>Feasibility study completed, financed by GCCSI and Ministry of Economy</a:t>
            </a:r>
          </a:p>
          <a:p>
            <a:r>
              <a:rPr lang="en-US" dirty="0"/>
              <a:t>Appraisal and monitoring plans completed</a:t>
            </a:r>
          </a:p>
          <a:p>
            <a:r>
              <a:rPr lang="en-US" dirty="0"/>
              <a:t>Technical consortium: ISPE, Alstom, </a:t>
            </a:r>
            <a:r>
              <a:rPr lang="en-US" dirty="0" err="1"/>
              <a:t>GeoEcoMar</a:t>
            </a:r>
            <a:r>
              <a:rPr lang="en-US" dirty="0"/>
              <a:t>, Schlumberger</a:t>
            </a:r>
          </a:p>
          <a:p>
            <a:r>
              <a:rPr lang="en-US" dirty="0"/>
              <a:t>Project company (not formalized/legalized): </a:t>
            </a:r>
            <a:r>
              <a:rPr lang="en-US" dirty="0" err="1"/>
              <a:t>Turceni</a:t>
            </a:r>
            <a:r>
              <a:rPr lang="en-US" dirty="0"/>
              <a:t>, </a:t>
            </a:r>
            <a:r>
              <a:rPr lang="en-US" dirty="0" err="1"/>
              <a:t>Transgaz</a:t>
            </a:r>
            <a:r>
              <a:rPr lang="en-US" dirty="0"/>
              <a:t>, </a:t>
            </a:r>
            <a:r>
              <a:rPr lang="en-US" dirty="0" err="1"/>
              <a:t>Romgaz</a:t>
            </a:r>
            <a:endParaRPr lang="en-US" dirty="0"/>
          </a:p>
          <a:p>
            <a:r>
              <a:rPr lang="en-US" dirty="0"/>
              <a:t>On the waiting list for NER 300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3A7773-9704-774D-666C-8DE3018728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324100" y="6460285"/>
            <a:ext cx="7543800" cy="365125"/>
          </a:xfrm>
        </p:spPr>
        <p:txBody>
          <a:bodyPr/>
          <a:lstStyle/>
          <a:p>
            <a:pPr algn="ctr"/>
            <a:r>
              <a:rPr lang="en-US" dirty="0"/>
              <a:t>BALTIC CARBON FORUM 2025</a:t>
            </a:r>
          </a:p>
        </p:txBody>
      </p:sp>
      <p:pic>
        <p:nvPicPr>
          <p:cNvPr id="6" name="Picture 2" descr="profile_sonde_zone de interes">
            <a:extLst>
              <a:ext uri="{FF2B5EF4-FFF2-40B4-BE49-F238E27FC236}">
                <a16:creationId xmlns:a16="http://schemas.microsoft.com/office/drawing/2014/main" id="{EE9B2585-3EAC-72FB-D29A-E201678A99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89683" y="211237"/>
            <a:ext cx="5200664" cy="3959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Zone de interes_last">
            <a:extLst>
              <a:ext uri="{FF2B5EF4-FFF2-40B4-BE49-F238E27FC236}">
                <a16:creationId xmlns:a16="http://schemas.microsoft.com/office/drawing/2014/main" id="{E488F03A-E878-F792-0C0F-68DF898F7E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60856" y="1871420"/>
            <a:ext cx="3995801" cy="437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rrow: Curved Up 7">
            <a:extLst>
              <a:ext uri="{FF2B5EF4-FFF2-40B4-BE49-F238E27FC236}">
                <a16:creationId xmlns:a16="http://schemas.microsoft.com/office/drawing/2014/main" id="{65FAAE8A-0BA0-DD3C-8DDB-0CDC19276970}"/>
              </a:ext>
            </a:extLst>
          </p:cNvPr>
          <p:cNvSpPr/>
          <p:nvPr/>
        </p:nvSpPr>
        <p:spPr>
          <a:xfrm rot="1430982">
            <a:off x="4015744" y="4405021"/>
            <a:ext cx="4923772" cy="1151412"/>
          </a:xfrm>
          <a:prstGeom prst="curvedUp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72560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DA2133-9462-7360-5771-52177476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867" y="114300"/>
            <a:ext cx="9905998" cy="1905000"/>
          </a:xfrm>
        </p:spPr>
        <p:txBody>
          <a:bodyPr/>
          <a:lstStyle/>
          <a:p>
            <a:r>
              <a:rPr lang="ro-RO" dirty="0" err="1"/>
              <a:t>Planned</a:t>
            </a:r>
            <a:r>
              <a:rPr lang="ro-RO" dirty="0"/>
              <a:t> CCS </a:t>
            </a:r>
            <a:r>
              <a:rPr lang="ro-RO" dirty="0" err="1"/>
              <a:t>projects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AB7DD5-4B85-B602-B1AF-4E43A70EF9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371" y="1508013"/>
            <a:ext cx="5491399" cy="4402541"/>
          </a:xfrm>
        </p:spPr>
        <p:txBody>
          <a:bodyPr>
            <a:normAutofit fontScale="77500" lnSpcReduction="20000"/>
          </a:bodyPr>
          <a:lstStyle/>
          <a:p>
            <a:r>
              <a:rPr lang="ro-RO" dirty="0"/>
              <a:t>2 </a:t>
            </a:r>
            <a:r>
              <a:rPr lang="ro-RO" dirty="0" err="1"/>
              <a:t>flagship</a:t>
            </a:r>
            <a:r>
              <a:rPr lang="ro-RO" dirty="0"/>
              <a:t> </a:t>
            </a:r>
            <a:r>
              <a:rPr lang="ro-RO" dirty="0" err="1"/>
              <a:t>projects</a:t>
            </a:r>
            <a:r>
              <a:rPr lang="ro-RO" dirty="0"/>
              <a:t> </a:t>
            </a:r>
          </a:p>
          <a:p>
            <a:pPr lvl="1"/>
            <a:r>
              <a:rPr lang="en-US" dirty="0">
                <a:effectLst/>
              </a:rPr>
              <a:t>Fieni-</a:t>
            </a:r>
            <a:r>
              <a:rPr lang="en-US" dirty="0" err="1">
                <a:effectLst/>
              </a:rPr>
              <a:t>Botești</a:t>
            </a:r>
            <a:r>
              <a:rPr lang="en-US" dirty="0"/>
              <a:t> </a:t>
            </a:r>
            <a:r>
              <a:rPr lang="ro-RO" dirty="0" err="1"/>
              <a:t>project</a:t>
            </a:r>
            <a:r>
              <a:rPr lang="ro-RO" dirty="0"/>
              <a:t> </a:t>
            </a:r>
          </a:p>
          <a:p>
            <a:pPr lvl="2"/>
            <a:r>
              <a:rPr lang="ro-RO" dirty="0"/>
              <a:t>OMV Petrom </a:t>
            </a:r>
            <a:r>
              <a:rPr lang="ro-RO" dirty="0" err="1"/>
              <a:t>and</a:t>
            </a:r>
            <a:r>
              <a:rPr lang="ro-RO" dirty="0"/>
              <a:t> Heidelberg </a:t>
            </a:r>
            <a:r>
              <a:rPr lang="ro-RO" dirty="0" err="1"/>
              <a:t>Materials</a:t>
            </a:r>
            <a:endParaRPr lang="ro-RO" dirty="0"/>
          </a:p>
          <a:p>
            <a:pPr lvl="2"/>
            <a:r>
              <a:rPr lang="ro-RO" dirty="0" err="1"/>
              <a:t>Storage</a:t>
            </a:r>
            <a:r>
              <a:rPr lang="ro-RO" dirty="0"/>
              <a:t> in </a:t>
            </a:r>
            <a:r>
              <a:rPr lang="ro-RO" dirty="0" err="1"/>
              <a:t>depleted</a:t>
            </a:r>
            <a:r>
              <a:rPr lang="ro-RO" dirty="0"/>
              <a:t> gas </a:t>
            </a:r>
            <a:r>
              <a:rPr lang="ro-RO" dirty="0" err="1"/>
              <a:t>field</a:t>
            </a:r>
            <a:endParaRPr lang="ro-RO" dirty="0"/>
          </a:p>
          <a:p>
            <a:pPr lvl="2"/>
            <a:r>
              <a:rPr lang="ro-RO" dirty="0"/>
              <a:t>0.6 </a:t>
            </a:r>
            <a:r>
              <a:rPr lang="ro-RO" dirty="0" err="1"/>
              <a:t>Mt</a:t>
            </a:r>
            <a:r>
              <a:rPr lang="ro-RO" dirty="0"/>
              <a:t> per </a:t>
            </a:r>
            <a:r>
              <a:rPr lang="ro-RO" dirty="0" err="1"/>
              <a:t>annum</a:t>
            </a:r>
            <a:endParaRPr lang="ro-RO" dirty="0"/>
          </a:p>
          <a:p>
            <a:pPr lvl="1"/>
            <a:r>
              <a:rPr lang="ro-RO" dirty="0"/>
              <a:t>HOLCIM </a:t>
            </a:r>
            <a:r>
              <a:rPr lang="ro-RO" dirty="0" err="1"/>
              <a:t>project</a:t>
            </a:r>
            <a:endParaRPr lang="ro-RO" dirty="0"/>
          </a:p>
          <a:p>
            <a:pPr lvl="1"/>
            <a:r>
              <a:rPr lang="ro-RO" dirty="0"/>
              <a:t>1.2 </a:t>
            </a:r>
            <a:r>
              <a:rPr lang="ro-RO" dirty="0" err="1"/>
              <a:t>Mt</a:t>
            </a:r>
            <a:r>
              <a:rPr lang="ro-RO" dirty="0"/>
              <a:t> of CO</a:t>
            </a:r>
            <a:r>
              <a:rPr lang="ro-RO" baseline="-25000" dirty="0"/>
              <a:t>2</a:t>
            </a:r>
            <a:r>
              <a:rPr lang="ro-RO" dirty="0"/>
              <a:t> </a:t>
            </a:r>
            <a:r>
              <a:rPr lang="ro-RO" dirty="0" err="1"/>
              <a:t>captured</a:t>
            </a:r>
            <a:r>
              <a:rPr lang="ro-RO" dirty="0"/>
              <a:t> </a:t>
            </a:r>
            <a:r>
              <a:rPr lang="ro-RO" dirty="0" err="1"/>
              <a:t>from</a:t>
            </a:r>
            <a:r>
              <a:rPr lang="ro-RO" dirty="0"/>
              <a:t> multiple </a:t>
            </a:r>
            <a:r>
              <a:rPr lang="ro-RO" dirty="0" err="1"/>
              <a:t>sources</a:t>
            </a:r>
            <a:endParaRPr lang="ro-RO" dirty="0"/>
          </a:p>
          <a:p>
            <a:r>
              <a:rPr lang="ro-RO" dirty="0"/>
              <a:t>CO</a:t>
            </a:r>
            <a:r>
              <a:rPr lang="ro-RO" baseline="-25000" dirty="0"/>
              <a:t>2</a:t>
            </a:r>
            <a:r>
              <a:rPr lang="ro-RO" dirty="0"/>
              <a:t> transport </a:t>
            </a:r>
            <a:r>
              <a:rPr lang="ro-RO" dirty="0" err="1"/>
              <a:t>projects</a:t>
            </a:r>
            <a:endParaRPr lang="ro-RO" dirty="0"/>
          </a:p>
          <a:p>
            <a:pPr lvl="1"/>
            <a:r>
              <a:rPr lang="en-US" dirty="0"/>
              <a:t>Exploring the potential reuse of existing pipelines for CO₂ transport.</a:t>
            </a:r>
          </a:p>
          <a:p>
            <a:pPr lvl="1"/>
            <a:r>
              <a:rPr lang="en-US" dirty="0"/>
              <a:t>Developing new dedicated infrastructure, with an estimated capacity of up to 10 million</a:t>
            </a:r>
            <a:r>
              <a:rPr lang="ro-RO" dirty="0"/>
              <a:t> </a:t>
            </a:r>
            <a:r>
              <a:rPr lang="en-US" dirty="0"/>
              <a:t>tons of CO₂ per year by 2030, depending on the pace of CCS project implementation.</a:t>
            </a:r>
            <a:br>
              <a:rPr lang="en-US" dirty="0"/>
            </a:br>
            <a:endParaRPr lang="ro-RO" dirty="0"/>
          </a:p>
          <a:p>
            <a:r>
              <a:rPr lang="ro-RO" dirty="0"/>
              <a:t>Black </a:t>
            </a:r>
            <a:r>
              <a:rPr lang="ro-RO" dirty="0" err="1"/>
              <a:t>Sea</a:t>
            </a:r>
            <a:r>
              <a:rPr lang="ro-RO" dirty="0"/>
              <a:t> </a:t>
            </a:r>
            <a:r>
              <a:rPr lang="ro-RO" dirty="0" err="1"/>
              <a:t>Oil</a:t>
            </a:r>
            <a:r>
              <a:rPr lang="ro-RO" dirty="0"/>
              <a:t> </a:t>
            </a:r>
            <a:r>
              <a:rPr lang="ro-RO" dirty="0" err="1"/>
              <a:t>and</a:t>
            </a:r>
            <a:r>
              <a:rPr lang="ro-RO" dirty="0"/>
              <a:t> Gas – </a:t>
            </a:r>
            <a:r>
              <a:rPr lang="ro-RO" dirty="0" err="1"/>
              <a:t>to</a:t>
            </a:r>
            <a:r>
              <a:rPr lang="ro-RO" dirty="0"/>
              <a:t> </a:t>
            </a:r>
            <a:r>
              <a:rPr lang="ro-RO" dirty="0" err="1"/>
              <a:t>use</a:t>
            </a:r>
            <a:r>
              <a:rPr lang="ro-RO" dirty="0"/>
              <a:t> ANA </a:t>
            </a:r>
            <a:r>
              <a:rPr lang="ro-RO" dirty="0" err="1"/>
              <a:t>and</a:t>
            </a:r>
            <a:r>
              <a:rPr lang="ro-RO" dirty="0"/>
              <a:t> DOINA </a:t>
            </a:r>
            <a:r>
              <a:rPr lang="ro-RO" dirty="0" err="1"/>
              <a:t>offshore</a:t>
            </a:r>
            <a:r>
              <a:rPr lang="ro-RO" dirty="0"/>
              <a:t> </a:t>
            </a:r>
            <a:r>
              <a:rPr lang="ro-RO" dirty="0" err="1"/>
              <a:t>fields</a:t>
            </a:r>
            <a:r>
              <a:rPr lang="ro-RO" dirty="0"/>
              <a:t> for CO2 </a:t>
            </a:r>
            <a:r>
              <a:rPr lang="ro-RO" dirty="0" err="1"/>
              <a:t>storage</a:t>
            </a:r>
            <a:r>
              <a:rPr lang="ro-RO" dirty="0"/>
              <a:t> </a:t>
            </a:r>
            <a:r>
              <a:rPr lang="ro-RO" dirty="0" err="1"/>
              <a:t>after</a:t>
            </a:r>
            <a:r>
              <a:rPr lang="ro-RO" dirty="0"/>
              <a:t> </a:t>
            </a:r>
            <a:r>
              <a:rPr lang="ro-RO" dirty="0" err="1"/>
              <a:t>end</a:t>
            </a:r>
            <a:r>
              <a:rPr lang="ro-RO" dirty="0"/>
              <a:t> of 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6F5E61-35EF-D8A5-CAF7-58A553E2E7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94966" y="6492875"/>
            <a:ext cx="7543800" cy="365125"/>
          </a:xfrm>
        </p:spPr>
        <p:txBody>
          <a:bodyPr/>
          <a:lstStyle/>
          <a:p>
            <a:pPr algn="ctr"/>
            <a:r>
              <a:rPr lang="en-US" dirty="0"/>
              <a:t>BALTIC CARBON FORUM 2025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8C70C67-6266-8CA3-A198-C6E17FE3D98D}"/>
              </a:ext>
            </a:extLst>
          </p:cNvPr>
          <p:cNvSpPr txBox="1"/>
          <p:nvPr/>
        </p:nvSpPr>
        <p:spPr>
          <a:xfrm>
            <a:off x="580030" y="5910554"/>
            <a:ext cx="111900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hlinkClick r:id="rId2"/>
              </a:rPr>
              <a:t>https://climate.ec.europa.eu/document/download/0638a76f-46c4-473b-8735-20ee6659287f_en?filename=RO_NZIA_Art.21_2024_combined_PDF.pdf</a:t>
            </a:r>
            <a:r>
              <a:rPr lang="ro-RO" sz="1200" dirty="0"/>
              <a:t> </a:t>
            </a:r>
            <a:endParaRPr lang="en-US" sz="12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63DF5BC-B0EF-C9E8-C07D-A8D55916AFC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89627" y="1212328"/>
            <a:ext cx="6096627" cy="4189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6704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435462-F3D2-E4E0-632C-D9DC44CB3C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104" y="61415"/>
            <a:ext cx="5212361" cy="1307910"/>
          </a:xfrm>
        </p:spPr>
        <p:txBody>
          <a:bodyPr/>
          <a:lstStyle/>
          <a:p>
            <a:r>
              <a:rPr lang="ro-RO" dirty="0" err="1"/>
              <a:t>Research</a:t>
            </a:r>
            <a:r>
              <a:rPr lang="ro-RO" dirty="0"/>
              <a:t> on CO</a:t>
            </a:r>
            <a:r>
              <a:rPr lang="ro-RO" baseline="-25000" dirty="0"/>
              <a:t>2</a:t>
            </a:r>
            <a:r>
              <a:rPr lang="ro-RO" dirty="0"/>
              <a:t> </a:t>
            </a:r>
            <a:r>
              <a:rPr lang="ro-RO" dirty="0" err="1"/>
              <a:t>geological</a:t>
            </a:r>
            <a:r>
              <a:rPr lang="ro-RO" dirty="0"/>
              <a:t> </a:t>
            </a:r>
            <a:r>
              <a:rPr lang="ro-RO" dirty="0" err="1"/>
              <a:t>storage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7498E3-E0C8-15BC-CC4D-BBBBFA34E1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6792" y="1602473"/>
            <a:ext cx="5237673" cy="4634554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Started in 2001 with affiliation of </a:t>
            </a:r>
            <a:r>
              <a:rPr lang="en-US" dirty="0" err="1"/>
              <a:t>GeoEcoMar</a:t>
            </a:r>
            <a:r>
              <a:rPr lang="en-US" dirty="0"/>
              <a:t> to </a:t>
            </a:r>
            <a:r>
              <a:rPr lang="en-US" dirty="0" err="1"/>
              <a:t>ENeRG</a:t>
            </a:r>
            <a:endParaRPr lang="en-US" dirty="0"/>
          </a:p>
          <a:p>
            <a:r>
              <a:rPr lang="en-US" dirty="0"/>
              <a:t>International research projects</a:t>
            </a:r>
          </a:p>
          <a:p>
            <a:pPr lvl="1"/>
            <a:r>
              <a:rPr lang="en-US" dirty="0"/>
              <a:t>FP6: </a:t>
            </a:r>
            <a:r>
              <a:rPr lang="en-US" dirty="0" err="1"/>
              <a:t>EUGeoCapacity</a:t>
            </a:r>
            <a:r>
              <a:rPr lang="en-US" dirty="0"/>
              <a:t>, CO2NetEast, </a:t>
            </a:r>
          </a:p>
          <a:p>
            <a:pPr lvl="1"/>
            <a:r>
              <a:rPr lang="en-US" dirty="0"/>
              <a:t>FP7: CO2Stop, ENOS</a:t>
            </a:r>
          </a:p>
          <a:p>
            <a:pPr lvl="1"/>
            <a:r>
              <a:rPr lang="en-US" dirty="0"/>
              <a:t>Horizon 2020: STRATEGY CCUS</a:t>
            </a:r>
          </a:p>
          <a:p>
            <a:pPr lvl="1"/>
            <a:r>
              <a:rPr lang="en-US" dirty="0"/>
              <a:t>ACT: ECOBASE, ALIGN CCUS, REX-CO2, Action</a:t>
            </a:r>
          </a:p>
          <a:p>
            <a:pPr lvl="1"/>
            <a:r>
              <a:rPr lang="en-US" dirty="0"/>
              <a:t>CETP: CTS, </a:t>
            </a:r>
            <a:r>
              <a:rPr lang="en-US" dirty="0" err="1"/>
              <a:t>RamonCO</a:t>
            </a:r>
            <a:endParaRPr lang="en-US" dirty="0"/>
          </a:p>
          <a:p>
            <a:pPr lvl="1"/>
            <a:r>
              <a:rPr lang="en-US" dirty="0"/>
              <a:t>Horizon Europe: Eastern Lights</a:t>
            </a:r>
          </a:p>
          <a:p>
            <a:r>
              <a:rPr lang="en-US" dirty="0"/>
              <a:t>National projects</a:t>
            </a:r>
          </a:p>
          <a:p>
            <a:pPr lvl="1"/>
            <a:r>
              <a:rPr lang="en-US" dirty="0"/>
              <a:t>GETICA CCS</a:t>
            </a:r>
          </a:p>
          <a:p>
            <a:pPr lvl="1"/>
            <a:r>
              <a:rPr lang="en-US" dirty="0"/>
              <a:t>National plan for carbon capture and storage time horizon 2020</a:t>
            </a:r>
          </a:p>
          <a:p>
            <a:pPr lvl="1"/>
            <a:r>
              <a:rPr lang="en-US" dirty="0"/>
              <a:t>Projects funded by the Ministry of Research under the Core Program for national research institutes</a:t>
            </a:r>
            <a:endParaRPr lang="ro-RO" dirty="0"/>
          </a:p>
          <a:p>
            <a:pPr lvl="1"/>
            <a:r>
              <a:rPr lang="ro-RO" dirty="0" err="1"/>
              <a:t>Mainluy</a:t>
            </a:r>
            <a:r>
              <a:rPr lang="ro-RO" dirty="0"/>
              <a:t> </a:t>
            </a:r>
            <a:r>
              <a:rPr lang="ro-RO" dirty="0" err="1"/>
              <a:t>focusing</a:t>
            </a:r>
            <a:r>
              <a:rPr lang="ro-RO" dirty="0"/>
              <a:t> on </a:t>
            </a:r>
            <a:r>
              <a:rPr lang="ro-RO" dirty="0" err="1"/>
              <a:t>environmental</a:t>
            </a:r>
            <a:r>
              <a:rPr lang="ro-RO" dirty="0"/>
              <a:t> monitoring</a:t>
            </a:r>
            <a:endParaRPr lang="en-US" dirty="0"/>
          </a:p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CFE082-901A-EAFC-40F1-138ACBBDD5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324100" y="6492875"/>
            <a:ext cx="7543800" cy="365125"/>
          </a:xfrm>
        </p:spPr>
        <p:txBody>
          <a:bodyPr/>
          <a:lstStyle/>
          <a:p>
            <a:pPr algn="ctr"/>
            <a:r>
              <a:rPr lang="en-US" dirty="0"/>
              <a:t>BALTIC CARBON FORUM 2025</a:t>
            </a: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8C97AFB1-9123-F31C-DDB4-0C9F9B379C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7468" y="2674219"/>
            <a:ext cx="4348182" cy="2884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207281E-8BB9-38B6-3BA5-D455749655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0" y="173619"/>
            <a:ext cx="4598739" cy="3255381"/>
          </a:xfrm>
          <a:prstGeom prst="rect">
            <a:avLst/>
          </a:prstGeom>
          <a:noFill/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C03AF9F-812B-EE5E-9CEA-E094B9F78C1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9874" y="2303028"/>
            <a:ext cx="4035188" cy="302639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A9148E4-E446-F1D2-376D-3413FD7342C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51258" y="5521516"/>
            <a:ext cx="2404392" cy="531129"/>
          </a:xfrm>
          <a:prstGeom prst="rect">
            <a:avLst/>
          </a:prstGeom>
        </p:spPr>
      </p:pic>
      <p:pic>
        <p:nvPicPr>
          <p:cNvPr id="20" name="Picture 19" descr="A logo with blue and green letters&#10;&#10;Description automatically generated">
            <a:extLst>
              <a:ext uri="{FF2B5EF4-FFF2-40B4-BE49-F238E27FC236}">
                <a16:creationId xmlns:a16="http://schemas.microsoft.com/office/drawing/2014/main" id="{4CCAB462-36A6-C189-A2ED-08F92D014ABD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25062" y="2056708"/>
            <a:ext cx="1623751" cy="777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8049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42A3E2-A466-07C2-54F8-8EA429F09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3175" y="114300"/>
            <a:ext cx="3983321" cy="1905000"/>
          </a:xfrm>
        </p:spPr>
        <p:txBody>
          <a:bodyPr/>
          <a:lstStyle/>
          <a:p>
            <a:r>
              <a:rPr lang="ro-RO" dirty="0" err="1"/>
              <a:t>Research</a:t>
            </a:r>
            <a:r>
              <a:rPr lang="ro-RO" dirty="0"/>
              <a:t> on CO2 </a:t>
            </a:r>
            <a:r>
              <a:rPr lang="ro-RO" dirty="0" err="1"/>
              <a:t>capture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82D07A-B359-BA01-5A3B-E3D881496C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3" y="1419367"/>
            <a:ext cx="6044133" cy="4371833"/>
          </a:xfrm>
        </p:spPr>
        <p:txBody>
          <a:bodyPr/>
          <a:lstStyle/>
          <a:p>
            <a:r>
              <a:rPr lang="ro-RO" dirty="0"/>
              <a:t>International </a:t>
            </a:r>
            <a:r>
              <a:rPr lang="ro-RO" dirty="0" err="1"/>
              <a:t>projects</a:t>
            </a:r>
            <a:endParaRPr lang="ro-RO" dirty="0"/>
          </a:p>
          <a:p>
            <a:pPr lvl="1"/>
            <a:r>
              <a:rPr lang="ro-RO" dirty="0" err="1"/>
              <a:t>Horizon</a:t>
            </a:r>
            <a:r>
              <a:rPr lang="ro-RO" dirty="0"/>
              <a:t> Europe: EMPOWER, </a:t>
            </a:r>
            <a:r>
              <a:rPr lang="en-GB" dirty="0">
                <a:effectLst/>
              </a:rPr>
              <a:t>CaLby2030</a:t>
            </a:r>
            <a:endParaRPr lang="ro-RO" dirty="0">
              <a:effectLst/>
            </a:endParaRPr>
          </a:p>
          <a:p>
            <a:pPr lvl="1"/>
            <a:r>
              <a:rPr lang="ro-RO" dirty="0" err="1">
                <a:effectLst/>
              </a:rPr>
              <a:t>Horizon</a:t>
            </a:r>
            <a:r>
              <a:rPr lang="ro-RO" dirty="0">
                <a:effectLst/>
              </a:rPr>
              <a:t> 2020: SEWGS</a:t>
            </a:r>
          </a:p>
          <a:p>
            <a:pPr lvl="1"/>
            <a:r>
              <a:rPr lang="ro-RO" dirty="0" err="1">
                <a:effectLst/>
              </a:rPr>
              <a:t>Norway</a:t>
            </a:r>
            <a:r>
              <a:rPr lang="ro-RO" dirty="0">
                <a:effectLst/>
              </a:rPr>
              <a:t> </a:t>
            </a:r>
            <a:r>
              <a:rPr lang="ro-RO" dirty="0" err="1">
                <a:effectLst/>
              </a:rPr>
              <a:t>grants</a:t>
            </a:r>
            <a:r>
              <a:rPr lang="ro-RO" dirty="0">
                <a:effectLst/>
              </a:rPr>
              <a:t>: </a:t>
            </a:r>
            <a:r>
              <a:rPr lang="en-GB" dirty="0">
                <a:effectLst/>
              </a:rPr>
              <a:t>Hybrid Solvent </a:t>
            </a:r>
            <a:endParaRPr lang="ro-RO" dirty="0">
              <a:effectLst/>
            </a:endParaRPr>
          </a:p>
          <a:p>
            <a:pPr lvl="1"/>
            <a:r>
              <a:rPr lang="ro-RO" dirty="0">
                <a:effectLst/>
              </a:rPr>
              <a:t>DG JRC: HYPOGEN</a:t>
            </a:r>
          </a:p>
          <a:p>
            <a:pPr lvl="1"/>
            <a:r>
              <a:rPr lang="ro-RO" dirty="0">
                <a:effectLst/>
              </a:rPr>
              <a:t>ACT </a:t>
            </a:r>
            <a:r>
              <a:rPr lang="ro-RO" dirty="0" err="1">
                <a:effectLst/>
              </a:rPr>
              <a:t>projects</a:t>
            </a:r>
            <a:r>
              <a:rPr lang="ro-RO" dirty="0">
                <a:effectLst/>
              </a:rPr>
              <a:t>: 3D-CAPS, </a:t>
            </a:r>
            <a:r>
              <a:rPr lang="ro-RO" dirty="0" err="1">
                <a:effectLst/>
              </a:rPr>
              <a:t>GaSTech</a:t>
            </a:r>
            <a:endParaRPr lang="ro-RO" dirty="0">
              <a:effectLst/>
            </a:endParaRPr>
          </a:p>
          <a:p>
            <a:r>
              <a:rPr lang="ro-RO" dirty="0">
                <a:effectLst/>
              </a:rPr>
              <a:t>National </a:t>
            </a:r>
            <a:r>
              <a:rPr lang="ro-RO" dirty="0" err="1">
                <a:effectLst/>
              </a:rPr>
              <a:t>projects</a:t>
            </a:r>
            <a:endParaRPr lang="ro-RO" dirty="0">
              <a:effectLst/>
            </a:endParaRPr>
          </a:p>
          <a:p>
            <a:r>
              <a:rPr lang="ro-RO" dirty="0" err="1">
                <a:effectLst/>
              </a:rPr>
              <a:t>Laboratory</a:t>
            </a:r>
            <a:r>
              <a:rPr lang="ro-RO" dirty="0">
                <a:effectLst/>
              </a:rPr>
              <a:t> test </a:t>
            </a:r>
            <a:r>
              <a:rPr lang="ro-RO" dirty="0" err="1">
                <a:effectLst/>
              </a:rPr>
              <a:t>facilities</a:t>
            </a:r>
            <a:r>
              <a:rPr lang="ro-RO" dirty="0">
                <a:effectLst/>
              </a:rPr>
              <a:t> at UBB, UPG, UPT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04347B-E24A-562D-9D2D-5793F2157B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37095" y="6492875"/>
            <a:ext cx="7543800" cy="365125"/>
          </a:xfrm>
        </p:spPr>
        <p:txBody>
          <a:bodyPr/>
          <a:lstStyle/>
          <a:p>
            <a:pPr algn="ctr"/>
            <a:r>
              <a:rPr lang="en-US" dirty="0"/>
              <a:t>BALTIC CARBON FORUM 2025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B16C053-DCB8-B940-A130-9AFB898505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6805" y="130980"/>
            <a:ext cx="3548180" cy="265808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B1B4A94-BA65-CEA3-02FA-DCFB75A8CA80}"/>
              </a:ext>
            </a:extLst>
          </p:cNvPr>
          <p:cNvSpPr txBox="1"/>
          <p:nvPr/>
        </p:nvSpPr>
        <p:spPr>
          <a:xfrm>
            <a:off x="7327142" y="6123543"/>
            <a:ext cx="60971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o-RO" dirty="0"/>
              <a:t>Experimental </a:t>
            </a:r>
            <a:r>
              <a:rPr lang="ro-RO" dirty="0" err="1"/>
              <a:t>capture</a:t>
            </a:r>
            <a:r>
              <a:rPr lang="ro-RO" dirty="0"/>
              <a:t> </a:t>
            </a:r>
            <a:r>
              <a:rPr lang="ro-RO" dirty="0" err="1"/>
              <a:t>instalation</a:t>
            </a:r>
            <a:r>
              <a:rPr lang="ro-RO" dirty="0"/>
              <a:t> at UPB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B8EBA2F-01E3-C99D-605D-263188A65A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6436" y="3166411"/>
            <a:ext cx="4925338" cy="2858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6DFD01F-8C04-2EF3-D99C-30B7023EE6B2}"/>
              </a:ext>
            </a:extLst>
          </p:cNvPr>
          <p:cNvSpPr txBox="1"/>
          <p:nvPr/>
        </p:nvSpPr>
        <p:spPr>
          <a:xfrm>
            <a:off x="7513662" y="2848875"/>
            <a:ext cx="60971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o-RO" dirty="0"/>
              <a:t>C</a:t>
            </a:r>
            <a:r>
              <a:rPr lang="en-US" dirty="0" err="1"/>
              <a:t>alcium</a:t>
            </a:r>
            <a:r>
              <a:rPr lang="en-US" dirty="0"/>
              <a:t> looping </a:t>
            </a:r>
            <a:r>
              <a:rPr lang="ro-RO" dirty="0" err="1"/>
              <a:t>laboratory</a:t>
            </a:r>
            <a:r>
              <a:rPr lang="ro-RO" dirty="0"/>
              <a:t> </a:t>
            </a:r>
            <a:r>
              <a:rPr lang="ro-RO" dirty="0" err="1"/>
              <a:t>facility</a:t>
            </a:r>
            <a:r>
              <a:rPr lang="ro-RO" dirty="0"/>
              <a:t> at UBB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07003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5C0985-4755-F2D5-783B-3D8D6DC74D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364" y="52909"/>
            <a:ext cx="10798933" cy="1905000"/>
          </a:xfrm>
        </p:spPr>
        <p:txBody>
          <a:bodyPr/>
          <a:lstStyle/>
          <a:p>
            <a:r>
              <a:rPr lang="en-US" dirty="0"/>
              <a:t>Key Actions for</a:t>
            </a:r>
            <a:br>
              <a:rPr lang="ro-RO" dirty="0"/>
            </a:br>
            <a:r>
              <a:rPr lang="en-US" dirty="0"/>
              <a:t>CCUS Development in Romania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AAC6A5-79C3-8782-B91F-22694C3994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8478" y="2047164"/>
            <a:ext cx="11420358" cy="411480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00B0F0"/>
                </a:solidFill>
              </a:rPr>
              <a:t>Assess and update geological CO₂ storage capacity</a:t>
            </a:r>
            <a:r>
              <a:rPr lang="en-US" dirty="0"/>
              <a:t>.</a:t>
            </a:r>
            <a:endParaRPr lang="ro-RO" dirty="0"/>
          </a:p>
          <a:p>
            <a:r>
              <a:rPr lang="en-US" dirty="0"/>
              <a:t>Develop a national carbon management strategy integrating CCUS with hydrogen and other climate strategies.</a:t>
            </a:r>
            <a:endParaRPr lang="ro-RO" dirty="0"/>
          </a:p>
          <a:p>
            <a:r>
              <a:rPr lang="en-US" dirty="0"/>
              <a:t>Establish a clear regulatory and legislative framework aligned with EU NZIA and Net Zero targets.</a:t>
            </a:r>
            <a:endParaRPr lang="ro-RO" dirty="0"/>
          </a:p>
          <a:p>
            <a:r>
              <a:rPr lang="en-US" dirty="0"/>
              <a:t>Conduct feasibility studies for financing, focusing on onshore storage and industrial hubs.</a:t>
            </a:r>
            <a:endParaRPr lang="ro-RO" dirty="0"/>
          </a:p>
          <a:p>
            <a:r>
              <a:rPr lang="en-US" dirty="0"/>
              <a:t>Facilitate access to EU and national funding (EU ETS, Modernization Fund).</a:t>
            </a:r>
            <a:endParaRPr lang="ro-RO" dirty="0"/>
          </a:p>
          <a:p>
            <a:r>
              <a:rPr lang="en-US" dirty="0"/>
              <a:t>Strengthen institutional capacity and promote knowledge exchange by 2025.</a:t>
            </a:r>
            <a:endParaRPr lang="ro-RO" dirty="0"/>
          </a:p>
          <a:p>
            <a:r>
              <a:rPr lang="en-US" dirty="0"/>
              <a:t>Launch public awareness programs on CCUS benefits and cross-border aspects.</a:t>
            </a:r>
            <a:endParaRPr lang="ro-RO" dirty="0"/>
          </a:p>
          <a:p>
            <a:r>
              <a:rPr lang="en-US" dirty="0"/>
              <a:t>Ensure insurance and co-financing for at least three CCUS projects by 2027.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8A08A7-701F-2D08-1303-5F17FFC70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37699" y="6340475"/>
            <a:ext cx="7543800" cy="365125"/>
          </a:xfrm>
        </p:spPr>
        <p:txBody>
          <a:bodyPr/>
          <a:lstStyle/>
          <a:p>
            <a:pPr algn="ctr"/>
            <a:r>
              <a:rPr lang="en-US" dirty="0"/>
              <a:t>BALTIC CARBON FORUM 2025</a:t>
            </a:r>
          </a:p>
        </p:txBody>
      </p:sp>
    </p:spTree>
    <p:extLst>
      <p:ext uri="{BB962C8B-B14F-4D97-AF65-F5344CB8AC3E}">
        <p14:creationId xmlns:p14="http://schemas.microsoft.com/office/powerpoint/2010/main" val="15599623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E441CBF-1E10-534B-A007-0D12678C7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5824" y="1214481"/>
            <a:ext cx="8686800" cy="1468800"/>
          </a:xfrm>
        </p:spPr>
        <p:txBody>
          <a:bodyPr/>
          <a:lstStyle/>
          <a:p>
            <a:r>
              <a:rPr lang="ro-RO" dirty="0" err="1"/>
              <a:t>Thank</a:t>
            </a:r>
            <a:r>
              <a:rPr lang="ro-RO" dirty="0"/>
              <a:t> </a:t>
            </a:r>
            <a:r>
              <a:rPr lang="ro-RO" dirty="0" err="1"/>
              <a:t>you</a:t>
            </a:r>
            <a:r>
              <a:rPr lang="ro-RO" dirty="0"/>
              <a:t> for </a:t>
            </a:r>
            <a:r>
              <a:rPr lang="ro-RO" dirty="0" err="1"/>
              <a:t>your</a:t>
            </a:r>
            <a:r>
              <a:rPr lang="ro-RO" dirty="0"/>
              <a:t> </a:t>
            </a:r>
            <a:r>
              <a:rPr lang="ro-RO" dirty="0" err="1"/>
              <a:t>attention</a:t>
            </a:r>
            <a:r>
              <a:rPr lang="ro-RO" dirty="0"/>
              <a:t>!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09C2195-30AF-F3CF-4555-A97D95D75C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94062" y="2754401"/>
            <a:ext cx="8686801" cy="1197592"/>
          </a:xfrm>
        </p:spPr>
        <p:txBody>
          <a:bodyPr/>
          <a:lstStyle/>
          <a:p>
            <a:pPr algn="ctr"/>
            <a:r>
              <a:rPr lang="sv-SE" dirty="0"/>
              <a:t>Alexandra Dudu</a:t>
            </a:r>
          </a:p>
          <a:p>
            <a:pPr algn="ctr"/>
            <a:r>
              <a:rPr lang="sv-SE" dirty="0">
                <a:hlinkClick r:id="rId2"/>
              </a:rPr>
              <a:t>alexandra.dudu@geoecomar.ro</a:t>
            </a:r>
            <a:r>
              <a:rPr lang="ro-RO" dirty="0"/>
              <a:t> </a:t>
            </a:r>
            <a:r>
              <a:rPr lang="sv-SE" dirty="0"/>
              <a:t> </a:t>
            </a:r>
            <a:r>
              <a:rPr lang="ro-RO" dirty="0"/>
              <a:t> 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5D1528-7441-C1EB-4BDF-804F4E1190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324100" y="6492875"/>
            <a:ext cx="7543800" cy="365125"/>
          </a:xfrm>
        </p:spPr>
        <p:txBody>
          <a:bodyPr/>
          <a:lstStyle/>
          <a:p>
            <a:pPr algn="ctr"/>
            <a:r>
              <a:rPr lang="en-US" dirty="0"/>
              <a:t>BALTIC CARBON FORUM 2025</a:t>
            </a:r>
          </a:p>
        </p:txBody>
      </p:sp>
      <p:pic>
        <p:nvPicPr>
          <p:cNvPr id="7" name="Content Placeholder 3">
            <a:extLst>
              <a:ext uri="{FF2B5EF4-FFF2-40B4-BE49-F238E27FC236}">
                <a16:creationId xmlns:a16="http://schemas.microsoft.com/office/drawing/2014/main" id="{52C94798-A3B9-8C55-3839-7B7CBD9EE0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9526" y="3660047"/>
            <a:ext cx="2815871" cy="1717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859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400653-9E20-0593-43F4-4466317B68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C78C265-1FE1-FFCA-E73F-E5D7CCE84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Premises for CCS</a:t>
            </a:r>
            <a:r>
              <a:rPr lang="ro-RO" dirty="0"/>
              <a:t> in Romania</a:t>
            </a:r>
            <a:endParaRPr lang="en-US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9A2E8FCB-D526-C29A-C9D7-FE9F38D01C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1296" y="1972856"/>
            <a:ext cx="9905998" cy="3124201"/>
          </a:xfrm>
        </p:spPr>
        <p:txBody>
          <a:bodyPr/>
          <a:lstStyle/>
          <a:p>
            <a:r>
              <a:rPr lang="ro-RO" dirty="0"/>
              <a:t>Carbon </a:t>
            </a:r>
            <a:r>
              <a:rPr lang="ro-RO" dirty="0" err="1"/>
              <a:t>Pricing</a:t>
            </a:r>
            <a:r>
              <a:rPr lang="ro-RO" dirty="0"/>
              <a:t>: Romania </a:t>
            </a:r>
            <a:r>
              <a:rPr lang="ro-RO" dirty="0" err="1"/>
              <a:t>participates</a:t>
            </a:r>
            <a:r>
              <a:rPr lang="ro-RO" dirty="0"/>
              <a:t> in EU-ETS</a:t>
            </a:r>
          </a:p>
          <a:p>
            <a:r>
              <a:rPr lang="en-US" dirty="0"/>
              <a:t>Interested emitters</a:t>
            </a:r>
          </a:p>
          <a:p>
            <a:r>
              <a:rPr lang="en-US" dirty="0"/>
              <a:t>Potential for CO</a:t>
            </a:r>
            <a:r>
              <a:rPr lang="en-US" baseline="-25000" dirty="0"/>
              <a:t>2</a:t>
            </a:r>
            <a:r>
              <a:rPr lang="en-US" dirty="0"/>
              <a:t> storage</a:t>
            </a:r>
          </a:p>
          <a:p>
            <a:r>
              <a:rPr lang="en-US" dirty="0"/>
              <a:t>High obligations under NZIA</a:t>
            </a:r>
          </a:p>
          <a:p>
            <a:r>
              <a:rPr lang="en-US" dirty="0"/>
              <a:t>More than 20 years of research on CCS and CO</a:t>
            </a:r>
            <a:r>
              <a:rPr lang="en-US" baseline="-25000" dirty="0"/>
              <a:t>2</a:t>
            </a:r>
            <a:r>
              <a:rPr lang="en-US" dirty="0"/>
              <a:t> storage</a:t>
            </a:r>
          </a:p>
          <a:p>
            <a:endParaRPr lang="en-US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55F35AF5-229B-AAD3-D630-09B111AE95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322512" y="6492875"/>
            <a:ext cx="7543800" cy="365125"/>
          </a:xfrm>
        </p:spPr>
        <p:txBody>
          <a:bodyPr/>
          <a:lstStyle/>
          <a:p>
            <a:pPr algn="ctr"/>
            <a:r>
              <a:rPr lang="en-US" dirty="0"/>
              <a:t>BALTIC CARBON FORUM 2025</a:t>
            </a:r>
          </a:p>
        </p:txBody>
      </p:sp>
    </p:spTree>
    <p:extLst>
      <p:ext uri="{BB962C8B-B14F-4D97-AF65-F5344CB8AC3E}">
        <p14:creationId xmlns:p14="http://schemas.microsoft.com/office/powerpoint/2010/main" val="16306179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B19392-61AA-B7A6-222E-D54A882507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8133" y="254962"/>
            <a:ext cx="2856089" cy="1325563"/>
          </a:xfrm>
        </p:spPr>
        <p:txBody>
          <a:bodyPr>
            <a:normAutofit/>
          </a:bodyPr>
          <a:lstStyle/>
          <a:p>
            <a:r>
              <a:rPr lang="ro-RO" dirty="0"/>
              <a:t>Industrial </a:t>
            </a:r>
            <a:r>
              <a:rPr lang="ro-RO" dirty="0" err="1"/>
              <a:t>emissions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91B1CF-3922-1C7A-2A7C-6C691DC028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8133" y="1791759"/>
            <a:ext cx="2796821" cy="4351338"/>
          </a:xfrm>
        </p:spPr>
        <p:txBody>
          <a:bodyPr/>
          <a:lstStyle/>
          <a:p>
            <a:r>
              <a:rPr lang="ro-RO" dirty="0"/>
              <a:t>Total industrial </a:t>
            </a:r>
            <a:r>
              <a:rPr lang="ro-RO" dirty="0" err="1"/>
              <a:t>emissions</a:t>
            </a:r>
            <a:r>
              <a:rPr lang="ro-RO" dirty="0"/>
              <a:t> 2023</a:t>
            </a:r>
          </a:p>
          <a:p>
            <a:pPr lvl="1"/>
            <a:r>
              <a:rPr lang="ro-RO" dirty="0"/>
              <a:t>23.84 </a:t>
            </a:r>
            <a:r>
              <a:rPr lang="ro-RO" dirty="0" err="1"/>
              <a:t>Mt</a:t>
            </a:r>
            <a:r>
              <a:rPr lang="ro-RO" dirty="0"/>
              <a:t> CO</a:t>
            </a:r>
            <a:r>
              <a:rPr lang="ro-RO" baseline="-25000" dirty="0"/>
              <a:t>2</a:t>
            </a:r>
          </a:p>
          <a:p>
            <a:r>
              <a:rPr lang="ro-RO" dirty="0" err="1"/>
              <a:t>Largest</a:t>
            </a:r>
            <a:r>
              <a:rPr lang="ro-RO" dirty="0"/>
              <a:t> </a:t>
            </a:r>
            <a:r>
              <a:rPr lang="ro-RO" dirty="0" err="1"/>
              <a:t>emitters</a:t>
            </a:r>
            <a:endParaRPr lang="ro-RO" dirty="0"/>
          </a:p>
          <a:p>
            <a:pPr lvl="1"/>
            <a:r>
              <a:rPr lang="ro-RO" dirty="0"/>
              <a:t>Power </a:t>
            </a:r>
            <a:r>
              <a:rPr lang="ro-RO" dirty="0" err="1"/>
              <a:t>plants</a:t>
            </a:r>
            <a:r>
              <a:rPr lang="ro-RO" dirty="0"/>
              <a:t> (</a:t>
            </a:r>
            <a:r>
              <a:rPr lang="ro-RO" dirty="0" err="1"/>
              <a:t>coal+gas</a:t>
            </a:r>
            <a:r>
              <a:rPr lang="ro-RO" dirty="0"/>
              <a:t>)</a:t>
            </a:r>
          </a:p>
          <a:p>
            <a:pPr lvl="1"/>
            <a:r>
              <a:rPr lang="ro-RO" dirty="0" err="1"/>
              <a:t>Steel</a:t>
            </a:r>
            <a:endParaRPr lang="ro-RO" dirty="0"/>
          </a:p>
          <a:p>
            <a:pPr lvl="1"/>
            <a:r>
              <a:rPr lang="ro-RO" dirty="0"/>
              <a:t>Cement</a:t>
            </a:r>
          </a:p>
          <a:p>
            <a:endParaRPr lang="ro-RO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5B0A3C7-629B-317D-FAC1-D379D531C90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643" y="429596"/>
            <a:ext cx="7891349" cy="5580424"/>
          </a:xfrm>
          <a:prstGeom prst="rect">
            <a:avLst/>
          </a:prstGeom>
        </p:spPr>
      </p:pic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7A4620C-0C00-E401-8F9D-AF95EA2AD4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324100" y="6492875"/>
            <a:ext cx="7543800" cy="365125"/>
          </a:xfrm>
        </p:spPr>
        <p:txBody>
          <a:bodyPr/>
          <a:lstStyle/>
          <a:p>
            <a:pPr algn="ctr"/>
            <a:r>
              <a:rPr lang="en-US" dirty="0"/>
              <a:t>BALTIC CARBON FORUM 2025</a:t>
            </a:r>
          </a:p>
        </p:txBody>
      </p:sp>
    </p:spTree>
    <p:extLst>
      <p:ext uri="{BB962C8B-B14F-4D97-AF65-F5344CB8AC3E}">
        <p14:creationId xmlns:p14="http://schemas.microsoft.com/office/powerpoint/2010/main" val="1494821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2356E-8D78-DA6E-736E-4C66FAD46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563" y="0"/>
            <a:ext cx="9905998" cy="1231900"/>
          </a:xfrm>
        </p:spPr>
        <p:txBody>
          <a:bodyPr/>
          <a:lstStyle/>
          <a:p>
            <a:r>
              <a:rPr lang="ro-RO" dirty="0" err="1"/>
              <a:t>Emision</a:t>
            </a:r>
            <a:r>
              <a:rPr lang="ro-RO" dirty="0"/>
              <a:t> </a:t>
            </a:r>
            <a:r>
              <a:rPr lang="ro-RO" dirty="0" err="1"/>
              <a:t>reduction</a:t>
            </a:r>
            <a:r>
              <a:rPr lang="ro-RO" dirty="0"/>
              <a:t> </a:t>
            </a:r>
            <a:r>
              <a:rPr lang="ro-RO" dirty="0" err="1"/>
              <a:t>targets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A2584B-B386-99D6-306B-5B0A4E586D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42450" y="444499"/>
            <a:ext cx="2309810" cy="3103919"/>
          </a:xfrm>
        </p:spPr>
        <p:txBody>
          <a:bodyPr/>
          <a:lstStyle/>
          <a:p>
            <a:r>
              <a:rPr lang="ro-RO" dirty="0"/>
              <a:t>GHG </a:t>
            </a:r>
            <a:r>
              <a:rPr lang="ro-RO" dirty="0" err="1"/>
              <a:t>reduction</a:t>
            </a:r>
            <a:r>
              <a:rPr lang="ro-RO" dirty="0"/>
              <a:t> </a:t>
            </a:r>
            <a:r>
              <a:rPr lang="ro-RO" dirty="0" err="1"/>
              <a:t>targets</a:t>
            </a:r>
            <a:r>
              <a:rPr lang="ro-RO" dirty="0"/>
              <a:t> </a:t>
            </a:r>
            <a:r>
              <a:rPr lang="ro-RO" dirty="0" err="1"/>
              <a:t>including</a:t>
            </a:r>
            <a:r>
              <a:rPr lang="ro-RO" dirty="0"/>
              <a:t> LULUCF</a:t>
            </a:r>
          </a:p>
          <a:p>
            <a:r>
              <a:rPr lang="ro-RO" dirty="0"/>
              <a:t>85% </a:t>
            </a:r>
            <a:r>
              <a:rPr lang="ro-RO" dirty="0" err="1"/>
              <a:t>by</a:t>
            </a:r>
            <a:r>
              <a:rPr lang="ro-RO" dirty="0"/>
              <a:t> 2030 </a:t>
            </a:r>
          </a:p>
          <a:p>
            <a:r>
              <a:rPr lang="ro-RO" dirty="0"/>
              <a:t>96% </a:t>
            </a:r>
            <a:r>
              <a:rPr lang="ro-RO" dirty="0" err="1"/>
              <a:t>by</a:t>
            </a:r>
            <a:r>
              <a:rPr lang="ro-RO" dirty="0"/>
              <a:t> 2040</a:t>
            </a:r>
          </a:p>
          <a:p>
            <a:r>
              <a:rPr lang="ro-RO" dirty="0"/>
              <a:t>100% </a:t>
            </a:r>
            <a:r>
              <a:rPr lang="ro-RO" dirty="0" err="1"/>
              <a:t>by</a:t>
            </a:r>
            <a:r>
              <a:rPr lang="ro-RO" dirty="0"/>
              <a:t> 2050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10FA352-3263-BE12-8AE2-F39122F1CFA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1934" y="1879600"/>
            <a:ext cx="11129481" cy="375629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958D0C9-E91E-8E0C-A4FA-B1FE546B19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037" y="922063"/>
            <a:ext cx="9130563" cy="334005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B54966E-9C6C-446E-54D5-95941D8EE967}"/>
              </a:ext>
            </a:extLst>
          </p:cNvPr>
          <p:cNvSpPr txBox="1"/>
          <p:nvPr/>
        </p:nvSpPr>
        <p:spPr>
          <a:xfrm>
            <a:off x="9982200" y="5696505"/>
            <a:ext cx="25527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400" i="1" dirty="0"/>
              <a:t>NECP, 2024</a:t>
            </a:r>
            <a:endParaRPr lang="en-US" sz="1400" i="1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9A96FB1B-FDB0-6E17-D55F-F7F405B0E8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66498" y="6492875"/>
            <a:ext cx="7543800" cy="365125"/>
          </a:xfrm>
        </p:spPr>
        <p:txBody>
          <a:bodyPr/>
          <a:lstStyle/>
          <a:p>
            <a:pPr algn="ctr"/>
            <a:r>
              <a:rPr lang="en-US" dirty="0"/>
              <a:t>BALTIC CARBON FORUM 2025</a:t>
            </a:r>
          </a:p>
        </p:txBody>
      </p:sp>
    </p:spTree>
    <p:extLst>
      <p:ext uri="{BB962C8B-B14F-4D97-AF65-F5344CB8AC3E}">
        <p14:creationId xmlns:p14="http://schemas.microsoft.com/office/powerpoint/2010/main" val="3188788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5FC5B-45BD-2534-1546-74EDE9686F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833" y="-68580"/>
            <a:ext cx="9905998" cy="1905000"/>
          </a:xfrm>
        </p:spPr>
        <p:txBody>
          <a:bodyPr/>
          <a:lstStyle/>
          <a:p>
            <a:r>
              <a:rPr lang="ro-RO" dirty="0" err="1"/>
              <a:t>Renewable</a:t>
            </a:r>
            <a:r>
              <a:rPr lang="ro-RO" dirty="0"/>
              <a:t> </a:t>
            </a:r>
            <a:r>
              <a:rPr lang="ro-RO" dirty="0" err="1"/>
              <a:t>energy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B77906-94D4-9B99-5ED7-AED887DE1B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22180" y="1866899"/>
            <a:ext cx="1979610" cy="3124201"/>
          </a:xfrm>
        </p:spPr>
        <p:txBody>
          <a:bodyPr/>
          <a:lstStyle/>
          <a:p>
            <a:r>
              <a:rPr lang="ro-RO" dirty="0" err="1"/>
              <a:t>Share</a:t>
            </a:r>
            <a:r>
              <a:rPr lang="ro-RO" dirty="0"/>
              <a:t> of 38,3% in </a:t>
            </a:r>
            <a:r>
              <a:rPr lang="ro-RO" dirty="0" err="1"/>
              <a:t>the</a:t>
            </a:r>
            <a:r>
              <a:rPr lang="ro-RO" dirty="0"/>
              <a:t> </a:t>
            </a:r>
            <a:r>
              <a:rPr lang="ro-RO" dirty="0" err="1"/>
              <a:t>gross</a:t>
            </a:r>
            <a:r>
              <a:rPr lang="ro-RO" dirty="0"/>
              <a:t> final </a:t>
            </a:r>
            <a:r>
              <a:rPr lang="ro-RO" dirty="0" err="1"/>
              <a:t>consumption</a:t>
            </a:r>
            <a:r>
              <a:rPr lang="ro-RO" dirty="0"/>
              <a:t> of </a:t>
            </a:r>
            <a:r>
              <a:rPr lang="ro-RO" dirty="0" err="1"/>
              <a:t>energy</a:t>
            </a:r>
            <a:r>
              <a:rPr lang="ro-RO" dirty="0"/>
              <a:t> </a:t>
            </a:r>
            <a:r>
              <a:rPr lang="ro-RO" dirty="0" err="1"/>
              <a:t>by</a:t>
            </a:r>
            <a:r>
              <a:rPr lang="ro-RO" dirty="0"/>
              <a:t> 2030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14C4666-AA2D-A63B-9DD7-714335C280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210" y="1280619"/>
            <a:ext cx="9401902" cy="4511882"/>
          </a:xfrm>
          <a:prstGeom prst="rect">
            <a:avLst/>
          </a:prstGeom>
        </p:spPr>
      </p:pic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29A69D7-BFB1-CB96-75AF-7503A89436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324100" y="6492875"/>
            <a:ext cx="7543800" cy="365125"/>
          </a:xfrm>
        </p:spPr>
        <p:txBody>
          <a:bodyPr/>
          <a:lstStyle/>
          <a:p>
            <a:pPr algn="ctr"/>
            <a:r>
              <a:rPr lang="en-US" dirty="0"/>
              <a:t>BALTIC CARBON FORUM 2025</a:t>
            </a:r>
          </a:p>
        </p:txBody>
      </p:sp>
    </p:spTree>
    <p:extLst>
      <p:ext uri="{BB962C8B-B14F-4D97-AF65-F5344CB8AC3E}">
        <p14:creationId xmlns:p14="http://schemas.microsoft.com/office/powerpoint/2010/main" val="7389342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BC8029-BB89-3F6F-EC11-695880352C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60020"/>
            <a:ext cx="10850880" cy="1905000"/>
          </a:xfrm>
        </p:spPr>
        <p:txBody>
          <a:bodyPr/>
          <a:lstStyle/>
          <a:p>
            <a:r>
              <a:rPr lang="ro-RO" dirty="0" err="1"/>
              <a:t>Decarbonisation</a:t>
            </a:r>
            <a:r>
              <a:rPr lang="ro-RO" dirty="0"/>
              <a:t> </a:t>
            </a:r>
            <a:r>
              <a:rPr lang="ro-RO" dirty="0" err="1"/>
              <a:t>strategy</a:t>
            </a:r>
            <a:r>
              <a:rPr lang="ro-RO" dirty="0"/>
              <a:t> </a:t>
            </a:r>
            <a:r>
              <a:rPr lang="ro-RO" dirty="0" err="1"/>
              <a:t>and</a:t>
            </a:r>
            <a:r>
              <a:rPr lang="ro-RO" dirty="0"/>
              <a:t> </a:t>
            </a:r>
            <a:r>
              <a:rPr lang="ro-RO" dirty="0" err="1"/>
              <a:t>the</a:t>
            </a:r>
            <a:r>
              <a:rPr lang="ro-RO" dirty="0"/>
              <a:t> role of CCS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97E1F8-5550-EAC3-0F7F-5AA01BEC5F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3920" y="2152808"/>
            <a:ext cx="9905998" cy="4252278"/>
          </a:xfrm>
        </p:spPr>
        <p:txBody>
          <a:bodyPr/>
          <a:lstStyle/>
          <a:p>
            <a:r>
              <a:rPr lang="ro-RO" dirty="0"/>
              <a:t>Energy </a:t>
            </a:r>
            <a:r>
              <a:rPr lang="ro-RO" dirty="0" err="1"/>
              <a:t>efficiency</a:t>
            </a:r>
            <a:endParaRPr lang="ro-RO" dirty="0"/>
          </a:p>
          <a:p>
            <a:r>
              <a:rPr lang="en-US" dirty="0"/>
              <a:t>Renewable Energy Sources Development</a:t>
            </a:r>
            <a:endParaRPr lang="ro-RO" dirty="0"/>
          </a:p>
          <a:p>
            <a:r>
              <a:rPr lang="en-US" dirty="0"/>
              <a:t>Nuclear energy development</a:t>
            </a:r>
            <a:endParaRPr lang="ro-RO" dirty="0"/>
          </a:p>
          <a:p>
            <a:r>
              <a:rPr lang="ro-RO" dirty="0" err="1"/>
              <a:t>Renewable</a:t>
            </a:r>
            <a:r>
              <a:rPr lang="ro-RO" dirty="0"/>
              <a:t> </a:t>
            </a:r>
            <a:r>
              <a:rPr lang="ro-RO" dirty="0" err="1"/>
              <a:t>hydrogen</a:t>
            </a:r>
            <a:r>
              <a:rPr lang="ro-RO" dirty="0"/>
              <a:t> </a:t>
            </a:r>
            <a:r>
              <a:rPr lang="ro-RO" dirty="0" err="1"/>
              <a:t>production</a:t>
            </a:r>
            <a:endParaRPr lang="ro-RO" dirty="0"/>
          </a:p>
          <a:p>
            <a:r>
              <a:rPr lang="ro-RO" dirty="0" err="1"/>
              <a:t>Increase</a:t>
            </a:r>
            <a:r>
              <a:rPr lang="ro-RO" dirty="0"/>
              <a:t> of gas </a:t>
            </a:r>
            <a:r>
              <a:rPr lang="ro-RO" dirty="0" err="1"/>
              <a:t>storage</a:t>
            </a:r>
            <a:r>
              <a:rPr lang="ro-RO" dirty="0"/>
              <a:t> </a:t>
            </a:r>
            <a:r>
              <a:rPr lang="ro-RO" dirty="0" err="1"/>
              <a:t>capacity</a:t>
            </a:r>
            <a:r>
              <a:rPr lang="ro-RO" dirty="0"/>
              <a:t> </a:t>
            </a:r>
            <a:r>
              <a:rPr lang="ro-RO" dirty="0" err="1"/>
              <a:t>and</a:t>
            </a:r>
            <a:r>
              <a:rPr lang="ro-RO" dirty="0"/>
              <a:t> natural gas </a:t>
            </a:r>
            <a:r>
              <a:rPr lang="ro-RO" dirty="0" err="1"/>
              <a:t>extraction</a:t>
            </a:r>
            <a:endParaRPr lang="ro-RO" dirty="0"/>
          </a:p>
          <a:p>
            <a:r>
              <a:rPr lang="ro-RO" dirty="0" err="1"/>
              <a:t>Further</a:t>
            </a:r>
            <a:r>
              <a:rPr lang="ro-RO" dirty="0"/>
              <a:t> </a:t>
            </a:r>
            <a:r>
              <a:rPr lang="ro-RO" dirty="0" err="1"/>
              <a:t>development</a:t>
            </a:r>
            <a:r>
              <a:rPr lang="ro-RO" dirty="0"/>
              <a:t> of natural gas </a:t>
            </a:r>
            <a:r>
              <a:rPr lang="ro-RO" dirty="0" err="1"/>
              <a:t>infrastructure</a:t>
            </a:r>
            <a:endParaRPr lang="ro-RO" dirty="0"/>
          </a:p>
          <a:p>
            <a:r>
              <a:rPr lang="ro-RO" dirty="0"/>
              <a:t>NECP (2024): </a:t>
            </a:r>
            <a:r>
              <a:rPr lang="en-US" b="1" dirty="0">
                <a:solidFill>
                  <a:srgbClr val="00B0F0"/>
                </a:solidFill>
              </a:rPr>
              <a:t>Promotion and co-financing of CCUS for vast emission reduction</a:t>
            </a:r>
            <a:endParaRPr lang="ro-RO" b="1" dirty="0">
              <a:solidFill>
                <a:srgbClr val="00B0F0"/>
              </a:solidFill>
            </a:endParaRPr>
          </a:p>
          <a:p>
            <a:pPr lvl="1"/>
            <a:r>
              <a:rPr lang="ro-RO" dirty="0" err="1"/>
              <a:t>Deployment</a:t>
            </a:r>
            <a:r>
              <a:rPr lang="ro-RO" dirty="0"/>
              <a:t> of CCUS </a:t>
            </a:r>
            <a:r>
              <a:rPr lang="ro-RO" dirty="0" err="1"/>
              <a:t>technologies</a:t>
            </a:r>
            <a:r>
              <a:rPr lang="ro-RO" dirty="0"/>
              <a:t> in </a:t>
            </a:r>
            <a:r>
              <a:rPr lang="ro-RO" dirty="0" err="1"/>
              <a:t>energy</a:t>
            </a:r>
            <a:r>
              <a:rPr lang="ro-RO" dirty="0"/>
              <a:t>-intensive/hard </a:t>
            </a:r>
            <a:r>
              <a:rPr lang="ro-RO" dirty="0" err="1"/>
              <a:t>to</a:t>
            </a:r>
            <a:r>
              <a:rPr lang="ro-RO" dirty="0"/>
              <a:t> abate </a:t>
            </a:r>
            <a:r>
              <a:rPr lang="ro-RO" dirty="0" err="1"/>
              <a:t>industries</a:t>
            </a:r>
            <a:endParaRPr lang="ro-RO" dirty="0"/>
          </a:p>
          <a:p>
            <a:pPr lvl="1"/>
            <a:r>
              <a:rPr lang="en-US" dirty="0"/>
              <a:t>By 2050, at least 50% of the emissions in the Mineral industry </a:t>
            </a:r>
            <a:r>
              <a:rPr lang="ro-RO" dirty="0"/>
              <a:t>(Cement </a:t>
            </a:r>
            <a:r>
              <a:rPr lang="ro-RO" dirty="0" err="1"/>
              <a:t>included</a:t>
            </a:r>
            <a:r>
              <a:rPr lang="ro-RO" dirty="0"/>
              <a:t>) </a:t>
            </a:r>
            <a:r>
              <a:rPr lang="en-US" dirty="0"/>
              <a:t>will be captured</a:t>
            </a:r>
            <a:endParaRPr lang="ro-RO" dirty="0"/>
          </a:p>
          <a:p>
            <a:endParaRPr lang="ro-RO" dirty="0"/>
          </a:p>
          <a:p>
            <a:endParaRPr lang="ro-RO" dirty="0"/>
          </a:p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218242-03F3-7B10-4BE1-D845419D0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65019" y="6492875"/>
            <a:ext cx="7543800" cy="365125"/>
          </a:xfrm>
        </p:spPr>
        <p:txBody>
          <a:bodyPr/>
          <a:lstStyle/>
          <a:p>
            <a:pPr algn="ctr"/>
            <a:r>
              <a:rPr lang="en-US" dirty="0"/>
              <a:t>BALTIC CARBON FORUM 2025</a:t>
            </a:r>
          </a:p>
        </p:txBody>
      </p:sp>
    </p:spTree>
    <p:extLst>
      <p:ext uri="{BB962C8B-B14F-4D97-AF65-F5344CB8AC3E}">
        <p14:creationId xmlns:p14="http://schemas.microsoft.com/office/powerpoint/2010/main" val="28272802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94FCAA-2132-42A7-51F2-69B1E6041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1563" y="222250"/>
            <a:ext cx="9905998" cy="1905000"/>
          </a:xfrm>
        </p:spPr>
        <p:txBody>
          <a:bodyPr/>
          <a:lstStyle/>
          <a:p>
            <a:r>
              <a:rPr lang="ro-RO" dirty="0" err="1"/>
              <a:t>Regulatory</a:t>
            </a:r>
            <a:r>
              <a:rPr lang="ro-RO" dirty="0"/>
              <a:t> </a:t>
            </a:r>
            <a:r>
              <a:rPr lang="ro-RO" dirty="0" err="1"/>
              <a:t>framework</a:t>
            </a:r>
            <a:r>
              <a:rPr lang="ro-RO" dirty="0"/>
              <a:t> for CCS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63A1E3-1694-CE1F-C586-6B7EB46355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3" y="1854201"/>
            <a:ext cx="9905998" cy="3937000"/>
          </a:xfrm>
        </p:spPr>
        <p:txBody>
          <a:bodyPr>
            <a:normAutofit fontScale="25000" lnSpcReduction="20000"/>
          </a:bodyPr>
          <a:lstStyle/>
          <a:p>
            <a:r>
              <a:rPr lang="en-GB" sz="6400" b="1" noProof="0" dirty="0">
                <a:solidFill>
                  <a:srgbClr val="00B0F0"/>
                </a:solidFill>
              </a:rPr>
              <a:t>GEO 64/2011 </a:t>
            </a:r>
            <a:r>
              <a:rPr lang="en-GB" sz="6400" noProof="0" dirty="0"/>
              <a:t>transposition of CCS directive, approved through Law 114/2013</a:t>
            </a:r>
          </a:p>
          <a:p>
            <a:r>
              <a:rPr lang="en-GB" sz="6400" noProof="0" dirty="0"/>
              <a:t>Storage permitted onshore and offshore</a:t>
            </a:r>
          </a:p>
          <a:p>
            <a:pPr lvl="1"/>
            <a:r>
              <a:rPr lang="en-GB" sz="6400" noProof="0" dirty="0"/>
              <a:t>Specific procedures for exploration and storage</a:t>
            </a:r>
          </a:p>
          <a:p>
            <a:pPr lvl="1"/>
            <a:r>
              <a:rPr lang="en-GB" sz="6400" noProof="0" dirty="0"/>
              <a:t>Competent Authority ANRMPSG, National Regulatory Authority for Mining, Petroleum and Geological Storage of Carbon Dioxide</a:t>
            </a:r>
          </a:p>
          <a:p>
            <a:r>
              <a:rPr lang="en-GB" sz="6400" noProof="0" dirty="0"/>
              <a:t>GEO 64/2011 modified at the end of 2024 (</a:t>
            </a:r>
            <a:r>
              <a:rPr lang="en-GB" sz="6400" b="1" noProof="0" dirty="0">
                <a:solidFill>
                  <a:srgbClr val="00B0F0"/>
                </a:solidFill>
              </a:rPr>
              <a:t>GEO 139/2024</a:t>
            </a:r>
            <a:r>
              <a:rPr lang="en-GB" sz="6400" noProof="0" dirty="0"/>
              <a:t>) to allow harmonization with petroleum law</a:t>
            </a:r>
          </a:p>
          <a:p>
            <a:pPr lvl="1"/>
            <a:r>
              <a:rPr lang="en-GB" sz="6400" noProof="0" dirty="0"/>
              <a:t>Exploration not needed for storage sites inside petroleum licences blocks, if</a:t>
            </a:r>
          </a:p>
          <a:p>
            <a:pPr lvl="2"/>
            <a:r>
              <a:rPr lang="en-GB" sz="6400" noProof="0" dirty="0"/>
              <a:t>The operator is the owner of the petroleum licence</a:t>
            </a:r>
          </a:p>
          <a:p>
            <a:pPr lvl="2"/>
            <a:r>
              <a:rPr lang="en-GB" sz="6400" noProof="0" dirty="0"/>
              <a:t>There is enough data to prove characterization and evaluation</a:t>
            </a:r>
          </a:p>
          <a:p>
            <a:pPr lvl="2"/>
            <a:r>
              <a:rPr lang="en-GB" sz="6400" noProof="0" dirty="0"/>
              <a:t>The petroleum licence owner has the technical and financial capability to deploy CO</a:t>
            </a:r>
            <a:r>
              <a:rPr lang="en-GB" sz="6400" baseline="-25000" noProof="0" dirty="0"/>
              <a:t>2</a:t>
            </a:r>
            <a:r>
              <a:rPr lang="en-GB" sz="6400" noProof="0" dirty="0"/>
              <a:t> storage activities</a:t>
            </a:r>
          </a:p>
          <a:p>
            <a:pPr lvl="1"/>
            <a:r>
              <a:rPr lang="en-GB" sz="6400" noProof="0" dirty="0"/>
              <a:t>Transport of CO</a:t>
            </a:r>
            <a:r>
              <a:rPr lang="en-GB" sz="6400" baseline="-25000" noProof="0" dirty="0"/>
              <a:t>2</a:t>
            </a:r>
            <a:r>
              <a:rPr lang="en-GB" sz="6400" noProof="0" dirty="0"/>
              <a:t> is licenced by ANRE</a:t>
            </a:r>
          </a:p>
          <a:p>
            <a:endParaRPr lang="en-GB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241336-32F6-1D48-3311-7BE82EE45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52662" y="6492875"/>
            <a:ext cx="7543800" cy="365125"/>
          </a:xfrm>
        </p:spPr>
        <p:txBody>
          <a:bodyPr/>
          <a:lstStyle/>
          <a:p>
            <a:pPr algn="ctr"/>
            <a:r>
              <a:rPr lang="en-US" dirty="0"/>
              <a:t>BALTIC CARBON FORUM 2025</a:t>
            </a:r>
          </a:p>
        </p:txBody>
      </p:sp>
    </p:spTree>
    <p:extLst>
      <p:ext uri="{BB962C8B-B14F-4D97-AF65-F5344CB8AC3E}">
        <p14:creationId xmlns:p14="http://schemas.microsoft.com/office/powerpoint/2010/main" val="17950037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7CB41-33D0-BA1B-5807-71AAF29A54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NZIA </a:t>
            </a:r>
            <a:r>
              <a:rPr lang="ro-RO" dirty="0" err="1"/>
              <a:t>obligations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3519CE-9022-C070-F233-AEBDBCB72D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1640959"/>
            <a:ext cx="4478867" cy="4351338"/>
          </a:xfrm>
        </p:spPr>
        <p:txBody>
          <a:bodyPr>
            <a:normAutofit/>
          </a:bodyPr>
          <a:lstStyle/>
          <a:p>
            <a:r>
              <a:rPr lang="en-US" dirty="0"/>
              <a:t>Injection Capacity Obligation (ICO)</a:t>
            </a:r>
            <a:r>
              <a:rPr lang="ro-RO" dirty="0"/>
              <a:t> – </a:t>
            </a:r>
            <a:r>
              <a:rPr lang="ro-RO" dirty="0" err="1"/>
              <a:t>listed</a:t>
            </a:r>
            <a:r>
              <a:rPr lang="ro-RO" dirty="0"/>
              <a:t> </a:t>
            </a:r>
            <a:r>
              <a:rPr lang="ro-RO" dirty="0" err="1"/>
              <a:t>under</a:t>
            </a:r>
            <a:r>
              <a:rPr lang="ro-RO" dirty="0"/>
              <a:t> </a:t>
            </a:r>
            <a:r>
              <a:rPr lang="ro-RO" dirty="0" err="1"/>
              <a:t>Delegated</a:t>
            </a:r>
            <a:r>
              <a:rPr lang="ro-RO" dirty="0"/>
              <a:t> Act</a:t>
            </a:r>
          </a:p>
          <a:p>
            <a:r>
              <a:rPr lang="ro-RO" dirty="0"/>
              <a:t>44 </a:t>
            </a:r>
            <a:r>
              <a:rPr lang="ro-RO" dirty="0" err="1"/>
              <a:t>obligated</a:t>
            </a:r>
            <a:r>
              <a:rPr lang="ro-RO" dirty="0"/>
              <a:t> entities  </a:t>
            </a:r>
            <a:r>
              <a:rPr lang="en-US" dirty="0"/>
              <a:t>located in 11 EU Member States: the Netherlands, </a:t>
            </a:r>
            <a:r>
              <a:rPr lang="en-US" b="1" dirty="0">
                <a:solidFill>
                  <a:srgbClr val="FF0000"/>
                </a:solidFill>
              </a:rPr>
              <a:t>Romania</a:t>
            </a:r>
            <a:r>
              <a:rPr lang="en-US" dirty="0"/>
              <a:t>, Italy, Germany, Poland, Denmark, Hungary, Ireland, Croatia, Austria, and France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FFD4107-ED60-B67E-316A-217C8036DB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7067" y="505625"/>
            <a:ext cx="6602747" cy="37140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FDA28D3-148D-EC76-BF00-2E64FF15744D}"/>
              </a:ext>
            </a:extLst>
          </p:cNvPr>
          <p:cNvSpPr txBox="1"/>
          <p:nvPr/>
        </p:nvSpPr>
        <p:spPr>
          <a:xfrm>
            <a:off x="10476089" y="3990838"/>
            <a:ext cx="116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i="1" dirty="0"/>
              <a:t>ZEP 2025</a:t>
            </a:r>
            <a:endParaRPr lang="en-US" i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3C2A63-57CE-2B73-C90A-6B7A4602152A}"/>
              </a:ext>
            </a:extLst>
          </p:cNvPr>
          <p:cNvSpPr txBox="1"/>
          <p:nvPr/>
        </p:nvSpPr>
        <p:spPr>
          <a:xfrm>
            <a:off x="7028623" y="4389858"/>
            <a:ext cx="497683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800" dirty="0"/>
              <a:t>Romania – 10.25 </a:t>
            </a:r>
            <a:r>
              <a:rPr lang="ro-RO" sz="2800" dirty="0" err="1"/>
              <a:t>Mt</a:t>
            </a:r>
            <a:r>
              <a:rPr lang="ro-RO" sz="2800" dirty="0"/>
              <a:t> </a:t>
            </a:r>
            <a:r>
              <a:rPr lang="ro-RO" sz="2800" dirty="0" err="1"/>
              <a:t>allocation</a:t>
            </a:r>
            <a:endParaRPr lang="ro-RO" sz="2800" dirty="0"/>
          </a:p>
          <a:p>
            <a:r>
              <a:rPr lang="en-US" sz="2000" dirty="0"/>
              <a:t>OMV PETROM SA </a:t>
            </a:r>
            <a:r>
              <a:rPr lang="ro-RO" sz="2000" dirty="0"/>
              <a:t>- </a:t>
            </a:r>
            <a:r>
              <a:rPr lang="en-US" sz="2000" dirty="0"/>
              <a:t>5</a:t>
            </a:r>
            <a:r>
              <a:rPr lang="ro-RO" sz="2000" dirty="0"/>
              <a:t>.</a:t>
            </a:r>
            <a:r>
              <a:rPr lang="en-US" sz="2000" dirty="0"/>
              <a:t>880</a:t>
            </a:r>
            <a:r>
              <a:rPr lang="ro-RO" sz="2000" dirty="0"/>
              <a:t> </a:t>
            </a:r>
            <a:r>
              <a:rPr lang="ro-RO" sz="2000" dirty="0" err="1"/>
              <a:t>Mt</a:t>
            </a:r>
            <a:endParaRPr lang="en-US" sz="2000" dirty="0"/>
          </a:p>
          <a:p>
            <a:r>
              <a:rPr lang="en-US" sz="2000" dirty="0"/>
              <a:t>S.N.G.N ROMGAZ S.A.</a:t>
            </a:r>
            <a:r>
              <a:rPr lang="ro-RO" sz="2000" dirty="0"/>
              <a:t> - </a:t>
            </a:r>
            <a:r>
              <a:rPr lang="en-US" sz="2000" dirty="0"/>
              <a:t> 4</a:t>
            </a:r>
            <a:r>
              <a:rPr lang="ro-RO" sz="2000" dirty="0"/>
              <a:t>.</a:t>
            </a:r>
            <a:r>
              <a:rPr lang="en-US" sz="2000" dirty="0"/>
              <a:t>120</a:t>
            </a:r>
            <a:r>
              <a:rPr lang="ro-RO" sz="2000" dirty="0"/>
              <a:t> </a:t>
            </a:r>
            <a:r>
              <a:rPr lang="ro-RO" sz="2000" dirty="0" err="1"/>
              <a:t>Mt</a:t>
            </a:r>
            <a:endParaRPr lang="ro-RO" sz="2000" dirty="0"/>
          </a:p>
          <a:p>
            <a:r>
              <a:rPr lang="en-US" sz="2000" dirty="0"/>
              <a:t>Black Sea Oil &amp; Gas S.A.</a:t>
            </a:r>
            <a:r>
              <a:rPr lang="ro-RO" sz="2000" dirty="0"/>
              <a:t> – 0.250 </a:t>
            </a:r>
            <a:r>
              <a:rPr lang="ro-RO" sz="2000" dirty="0" err="1"/>
              <a:t>Mt</a:t>
            </a:r>
            <a:endParaRPr lang="en-US" sz="2000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F899183-F878-B888-5749-D9140FEC3E75}"/>
              </a:ext>
            </a:extLst>
          </p:cNvPr>
          <p:cNvSpPr/>
          <p:nvPr/>
        </p:nvSpPr>
        <p:spPr>
          <a:xfrm>
            <a:off x="6096000" y="1239403"/>
            <a:ext cx="795865" cy="26044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F1D4CE80-2D81-075A-6189-4AEC6CA3A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322512" y="6492875"/>
            <a:ext cx="7543800" cy="365125"/>
          </a:xfrm>
        </p:spPr>
        <p:txBody>
          <a:bodyPr/>
          <a:lstStyle/>
          <a:p>
            <a:pPr algn="ctr"/>
            <a:r>
              <a:rPr lang="en-US" dirty="0"/>
              <a:t>BALTIC CARBON FORUM 2025</a:t>
            </a:r>
          </a:p>
        </p:txBody>
      </p:sp>
    </p:spTree>
    <p:extLst>
      <p:ext uri="{BB962C8B-B14F-4D97-AF65-F5344CB8AC3E}">
        <p14:creationId xmlns:p14="http://schemas.microsoft.com/office/powerpoint/2010/main" val="17526616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4D7B25-B462-B895-34BA-168A40DFD0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4349044" cy="1903942"/>
          </a:xfrm>
        </p:spPr>
        <p:txBody>
          <a:bodyPr/>
          <a:lstStyle/>
          <a:p>
            <a:r>
              <a:rPr lang="ro-RO" dirty="0"/>
              <a:t>Romania report </a:t>
            </a:r>
            <a:r>
              <a:rPr lang="ro-RO" dirty="0" err="1"/>
              <a:t>under</a:t>
            </a:r>
            <a:r>
              <a:rPr lang="ro-RO" dirty="0"/>
              <a:t> NZIA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4CB842-10C4-B1ED-88C9-28D18341CB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70134" y="4694349"/>
            <a:ext cx="5427607" cy="2259607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o-RO" sz="2400" dirty="0" err="1"/>
              <a:t>Areas</a:t>
            </a:r>
            <a:r>
              <a:rPr lang="ro-RO" sz="2400" dirty="0"/>
              <a:t> </a:t>
            </a:r>
            <a:r>
              <a:rPr lang="ro-RO" sz="2400" dirty="0" err="1"/>
              <a:t>where</a:t>
            </a:r>
            <a:r>
              <a:rPr lang="ro-RO" sz="2400" dirty="0"/>
              <a:t> </a:t>
            </a:r>
            <a:r>
              <a:rPr lang="ro-RO" sz="2400" dirty="0" err="1"/>
              <a:t>storage</a:t>
            </a:r>
            <a:r>
              <a:rPr lang="ro-RO" sz="2400" dirty="0"/>
              <a:t> </a:t>
            </a:r>
            <a:r>
              <a:rPr lang="ro-RO" sz="2400" dirty="0" err="1"/>
              <a:t>is</a:t>
            </a:r>
            <a:r>
              <a:rPr lang="ro-RO" sz="2400" dirty="0"/>
              <a:t> </a:t>
            </a:r>
            <a:r>
              <a:rPr lang="ro-RO" sz="2400" dirty="0" err="1"/>
              <a:t>permitted</a:t>
            </a:r>
            <a:r>
              <a:rPr lang="ro-RO" sz="2400" dirty="0"/>
              <a:t>/</a:t>
            </a:r>
            <a:r>
              <a:rPr lang="ro-RO" sz="2400" dirty="0" err="1"/>
              <a:t>feasible</a:t>
            </a:r>
            <a:endParaRPr lang="ro-RO" sz="2400" dirty="0"/>
          </a:p>
          <a:p>
            <a:pPr marL="0" indent="0">
              <a:buNone/>
            </a:pPr>
            <a:r>
              <a:rPr lang="ro-RO" sz="2400" dirty="0" err="1"/>
              <a:t>Production</a:t>
            </a:r>
            <a:r>
              <a:rPr lang="ro-RO" sz="2400" dirty="0"/>
              <a:t> </a:t>
            </a:r>
            <a:r>
              <a:rPr lang="ro-RO" sz="2400" dirty="0" err="1"/>
              <a:t>sites</a:t>
            </a:r>
            <a:r>
              <a:rPr lang="ro-RO" sz="2400" dirty="0"/>
              <a:t> </a:t>
            </a:r>
            <a:r>
              <a:rPr lang="ro-RO" sz="2400" dirty="0" err="1"/>
              <a:t>decomissioned</a:t>
            </a:r>
            <a:r>
              <a:rPr lang="ro-RO" sz="2400" dirty="0"/>
              <a:t> or </a:t>
            </a:r>
            <a:r>
              <a:rPr lang="ro-RO" sz="2400" dirty="0" err="1"/>
              <a:t>under</a:t>
            </a:r>
            <a:r>
              <a:rPr lang="ro-RO" sz="2400" dirty="0"/>
              <a:t> </a:t>
            </a:r>
            <a:r>
              <a:rPr lang="ro-RO" sz="2400" dirty="0" err="1"/>
              <a:t>decomission</a:t>
            </a:r>
            <a:endParaRPr lang="ro-RO" sz="2400" dirty="0"/>
          </a:p>
          <a:p>
            <a:pPr marL="0" indent="0">
              <a:buNone/>
            </a:pPr>
            <a:r>
              <a:rPr lang="ro-RO" sz="2400" dirty="0" err="1"/>
              <a:t>List</a:t>
            </a:r>
            <a:r>
              <a:rPr lang="ro-RO" sz="2400" dirty="0"/>
              <a:t> of </a:t>
            </a:r>
            <a:r>
              <a:rPr lang="ro-RO" sz="2400" dirty="0" err="1"/>
              <a:t>abandoned</a:t>
            </a:r>
            <a:r>
              <a:rPr lang="ro-RO" sz="2400" dirty="0"/>
              <a:t> </a:t>
            </a:r>
            <a:r>
              <a:rPr lang="ro-RO" sz="2400" dirty="0" err="1"/>
              <a:t>wells</a:t>
            </a:r>
            <a:r>
              <a:rPr lang="ro-RO" sz="2400" dirty="0"/>
              <a:t> – ver1</a:t>
            </a:r>
          </a:p>
          <a:p>
            <a:pPr marL="0" indent="0">
              <a:buNone/>
            </a:pPr>
            <a:r>
              <a:rPr lang="ro-RO" sz="2400" i="1" dirty="0" err="1"/>
              <a:t>Source</a:t>
            </a:r>
            <a:r>
              <a:rPr lang="ro-RO" sz="2400" i="1" dirty="0"/>
              <a:t>: ANRMPSG</a:t>
            </a:r>
            <a:endParaRPr lang="en-US" sz="2400" i="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4E9BC2F-774A-D402-1070-964D1F426E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279" y="2658108"/>
            <a:ext cx="5761219" cy="407248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48567D3-8AF9-5761-B42A-547DDA7547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9328" y="54548"/>
            <a:ext cx="6639119" cy="4694327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6A3E84-B074-B899-68A2-EAEA23A994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BALTIC CARBON FORUM 2025</a:t>
            </a:r>
          </a:p>
        </p:txBody>
      </p:sp>
    </p:spTree>
    <p:extLst>
      <p:ext uri="{BB962C8B-B14F-4D97-AF65-F5344CB8AC3E}">
        <p14:creationId xmlns:p14="http://schemas.microsoft.com/office/powerpoint/2010/main" val="11063440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sh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Mesh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TM03457485[[fn=Mesh]]</Template>
  <TotalTime>795</TotalTime>
  <Words>1766</Words>
  <Application>Microsoft Office PowerPoint</Application>
  <PresentationFormat>Widescreen</PresentationFormat>
  <Paragraphs>199</Paragraphs>
  <Slides>17</Slides>
  <Notes>7</Notes>
  <HiddenSlides>1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Century Gothic</vt:lpstr>
      <vt:lpstr>Mesh</vt:lpstr>
      <vt:lpstr>CCS activities in Romania</vt:lpstr>
      <vt:lpstr>Premises for CCS in Romania</vt:lpstr>
      <vt:lpstr>Industrial emissions</vt:lpstr>
      <vt:lpstr>Emision reduction targets</vt:lpstr>
      <vt:lpstr>Renewable energy</vt:lpstr>
      <vt:lpstr>Decarbonisation strategy and the role of CCS</vt:lpstr>
      <vt:lpstr>Regulatory framework for CCS</vt:lpstr>
      <vt:lpstr>NZIA obligations</vt:lpstr>
      <vt:lpstr>Romania report under NZIA</vt:lpstr>
      <vt:lpstr>Onshore storage possibilities</vt:lpstr>
      <vt:lpstr>Offshore storage</vt:lpstr>
      <vt:lpstr>OLD Projects – GETICA CCS</vt:lpstr>
      <vt:lpstr>Planned CCS projects</vt:lpstr>
      <vt:lpstr>Research on CO2 geological storage</vt:lpstr>
      <vt:lpstr>Research on CO2 capture</vt:lpstr>
      <vt:lpstr>Key Actions for CCUS Development in Romania</vt:lpstr>
      <vt:lpstr>Thank you for your attention!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Alexandra - Constanta Dudu</dc:creator>
  <cp:lastModifiedBy>Alexandra Dudu</cp:lastModifiedBy>
  <cp:revision>40</cp:revision>
  <dcterms:created xsi:type="dcterms:W3CDTF">2025-09-17T08:27:37Z</dcterms:created>
  <dcterms:modified xsi:type="dcterms:W3CDTF">2025-10-09T04:29:05Z</dcterms:modified>
</cp:coreProperties>
</file>